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9" r:id="rId1"/>
  </p:sldMasterIdLst>
  <p:notesMasterIdLst>
    <p:notesMasterId r:id="rId117"/>
  </p:notesMasterIdLst>
  <p:sldIdLst>
    <p:sldId id="256" r:id="rId2"/>
    <p:sldId id="259" r:id="rId3"/>
    <p:sldId id="260" r:id="rId4"/>
    <p:sldId id="281" r:id="rId5"/>
    <p:sldId id="374" r:id="rId6"/>
    <p:sldId id="282" r:id="rId7"/>
    <p:sldId id="257" r:id="rId8"/>
    <p:sldId id="258" r:id="rId9"/>
    <p:sldId id="261" r:id="rId10"/>
    <p:sldId id="262" r:id="rId11"/>
    <p:sldId id="263" r:id="rId12"/>
    <p:sldId id="276" r:id="rId13"/>
    <p:sldId id="277" r:id="rId14"/>
    <p:sldId id="264" r:id="rId15"/>
    <p:sldId id="265" r:id="rId16"/>
    <p:sldId id="268" r:id="rId17"/>
    <p:sldId id="270" r:id="rId18"/>
    <p:sldId id="271" r:id="rId19"/>
    <p:sldId id="272" r:id="rId20"/>
    <p:sldId id="273" r:id="rId21"/>
    <p:sldId id="269" r:id="rId22"/>
    <p:sldId id="274" r:id="rId23"/>
    <p:sldId id="275" r:id="rId24"/>
    <p:sldId id="278" r:id="rId25"/>
    <p:sldId id="286" r:id="rId26"/>
    <p:sldId id="283" r:id="rId27"/>
    <p:sldId id="285" r:id="rId28"/>
    <p:sldId id="287" r:id="rId29"/>
    <p:sldId id="288" r:id="rId30"/>
    <p:sldId id="289" r:id="rId31"/>
    <p:sldId id="290" r:id="rId32"/>
    <p:sldId id="284" r:id="rId33"/>
    <p:sldId id="280" r:id="rId34"/>
    <p:sldId id="291" r:id="rId35"/>
    <p:sldId id="339" r:id="rId36"/>
    <p:sldId id="340" r:id="rId37"/>
    <p:sldId id="345" r:id="rId38"/>
    <p:sldId id="341" r:id="rId39"/>
    <p:sldId id="346" r:id="rId40"/>
    <p:sldId id="347" r:id="rId41"/>
    <p:sldId id="342" r:id="rId42"/>
    <p:sldId id="343" r:id="rId43"/>
    <p:sldId id="344" r:id="rId44"/>
    <p:sldId id="348" r:id="rId45"/>
    <p:sldId id="349" r:id="rId46"/>
    <p:sldId id="350" r:id="rId47"/>
    <p:sldId id="351" r:id="rId48"/>
    <p:sldId id="352" r:id="rId49"/>
    <p:sldId id="353" r:id="rId50"/>
    <p:sldId id="354" r:id="rId51"/>
    <p:sldId id="355" r:id="rId52"/>
    <p:sldId id="356" r:id="rId53"/>
    <p:sldId id="299" r:id="rId54"/>
    <p:sldId id="292" r:id="rId55"/>
    <p:sldId id="293" r:id="rId56"/>
    <p:sldId id="294" r:id="rId57"/>
    <p:sldId id="295" r:id="rId58"/>
    <p:sldId id="296" r:id="rId59"/>
    <p:sldId id="300" r:id="rId60"/>
    <p:sldId id="297" r:id="rId61"/>
    <p:sldId id="304" r:id="rId62"/>
    <p:sldId id="305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01" r:id="rId90"/>
    <p:sldId id="298" r:id="rId91"/>
    <p:sldId id="333" r:id="rId92"/>
    <p:sldId id="334" r:id="rId93"/>
    <p:sldId id="338" r:id="rId94"/>
    <p:sldId id="335" r:id="rId95"/>
    <p:sldId id="336" r:id="rId96"/>
    <p:sldId id="337" r:id="rId97"/>
    <p:sldId id="303" r:id="rId98"/>
    <p:sldId id="364" r:id="rId99"/>
    <p:sldId id="302" r:id="rId100"/>
    <p:sldId id="365" r:id="rId101"/>
    <p:sldId id="358" r:id="rId102"/>
    <p:sldId id="362" r:id="rId103"/>
    <p:sldId id="368" r:id="rId104"/>
    <p:sldId id="367" r:id="rId105"/>
    <p:sldId id="366" r:id="rId106"/>
    <p:sldId id="363" r:id="rId107"/>
    <p:sldId id="357" r:id="rId108"/>
    <p:sldId id="359" r:id="rId109"/>
    <p:sldId id="370" r:id="rId110"/>
    <p:sldId id="371" r:id="rId111"/>
    <p:sldId id="372" r:id="rId112"/>
    <p:sldId id="373" r:id="rId113"/>
    <p:sldId id="369" r:id="rId114"/>
    <p:sldId id="360" r:id="rId115"/>
    <p:sldId id="361" r:id="rId1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0"/>
    <p:restoredTop sz="91415"/>
  </p:normalViewPr>
  <p:slideViewPr>
    <p:cSldViewPr snapToGrid="0">
      <p:cViewPr varScale="1">
        <p:scale>
          <a:sx n="115" d="100"/>
          <a:sy n="115" d="100"/>
        </p:scale>
        <p:origin x="3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22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heme" Target="theme/theme1.xml"/><Relationship Id="rId121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notesMaster" Target="notesMasters/notesMaster1.xml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63E8-A332-48E7-8E3A-A14E8349C57B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396D8-17E7-4E65-B653-2E97D8F5D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98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6820B-30CA-2D4C-ABC5-E25E94C7C74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6820B-30CA-2D4C-ABC5-E25E94C7C74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8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F396D8-17E7-4E65-B653-2E97D8F5D6BA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437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CD1ED-899C-4304-BC09-E6582482381C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757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E73F4-31C3-4B68-9A4F-CE74464B9BB3}" type="datetimeFigureOut">
              <a:rPr lang="zh-CN" altLang="en-US" smtClean="0"/>
              <a:t>2017/9/9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986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an.baidu.com/s/1nv5fnXB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waikato.ac.nz/ml/weka/downloading.html" TargetMode="External"/><Relationship Id="rId3" Type="http://schemas.openxmlformats.org/officeDocument/2006/relationships/hyperlink" Target="https://www.tensorflow.org/install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codylab.com/python-pyenv-management/" TargetMode="Externa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yenv/pyenv.git" TargetMode="External"/><Relationship Id="rId3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hyperlink" Target="http://cs231n.stanford.edu/" TargetMode="External"/><Relationship Id="rId12" Type="http://schemas.openxmlformats.org/officeDocument/2006/relationships/hyperlink" Target="http://ufldl.stanford.edu/tutorial/" TargetMode="External"/><Relationship Id="rId13" Type="http://schemas.openxmlformats.org/officeDocument/2006/relationships/hyperlink" Target="http://neuralnetworksanddeeplearning.com/" TargetMode="External"/><Relationship Id="rId14" Type="http://schemas.openxmlformats.org/officeDocument/2006/relationships/hyperlink" Target="http://www.deeplearningbook.org/" TargetMode="External"/><Relationship Id="rId15" Type="http://schemas.openxmlformats.org/officeDocument/2006/relationships/image" Target="../media/image7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waikato.ac.nz/ml/weka/" TargetMode="External"/><Relationship Id="rId3" Type="http://schemas.openxmlformats.org/officeDocument/2006/relationships/hyperlink" Target="http://tensorflow.org/" TargetMode="External"/><Relationship Id="rId4" Type="http://schemas.openxmlformats.org/officeDocument/2006/relationships/hyperlink" Target="http://keras.io/" TargetMode="External"/><Relationship Id="rId5" Type="http://schemas.openxmlformats.org/officeDocument/2006/relationships/hyperlink" Target="http://www.numpy.org/" TargetMode="External"/><Relationship Id="rId6" Type="http://schemas.openxmlformats.org/officeDocument/2006/relationships/hyperlink" Target="https://developer.nvidia.com/cuda-zone" TargetMode="External"/><Relationship Id="rId7" Type="http://schemas.openxmlformats.org/officeDocument/2006/relationships/hyperlink" Target="http://scikit-learn.org/" TargetMode="External"/><Relationship Id="rId8" Type="http://schemas.openxmlformats.org/officeDocument/2006/relationships/hyperlink" Target="https://github.com/" TargetMode="External"/><Relationship Id="rId9" Type="http://schemas.openxmlformats.org/officeDocument/2006/relationships/hyperlink" Target="http://cs229.stanford.edu/materials.html" TargetMode="External"/><Relationship Id="rId10" Type="http://schemas.openxmlformats.org/officeDocument/2006/relationships/hyperlink" Target="http://cs224d.stanford.edu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.biancheng.net/cpp/html/2735.html" TargetMode="Externa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aoxuefeng.com/wiki/001374738125095c955c1e6d8bb493182103fac9270762a000" TargetMode="External"/><Relationship Id="rId4" Type="http://schemas.openxmlformats.org/officeDocument/2006/relationships/hyperlink" Target="http://www.runoob.com/python/python-tutorial.html" TargetMode="External"/><Relationship Id="rId5" Type="http://schemas.openxmlformats.org/officeDocument/2006/relationships/hyperlink" Target="https://learnpythonthehardway.org/" TargetMode="External"/><Relationship Id="rId6" Type="http://schemas.openxmlformats.org/officeDocument/2006/relationships/hyperlink" Target="http://www.jianshu.com/p/b4afab326bd3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ython.org/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yiibai.com/python/dictionary_items.html" TargetMode="External"/><Relationship Id="rId12" Type="http://schemas.openxmlformats.org/officeDocument/2006/relationships/hyperlink" Target="http://www.yiibai.com/python/dictionary_keys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yiibai.com/python/dictionary_cmp.html" TargetMode="External"/><Relationship Id="rId3" Type="http://schemas.openxmlformats.org/officeDocument/2006/relationships/hyperlink" Target="http://www.yiibai.com/python/dictionary_len.html" TargetMode="External"/><Relationship Id="rId4" Type="http://schemas.openxmlformats.org/officeDocument/2006/relationships/hyperlink" Target="http://www.yiibai.com/python/dictionary_str.html" TargetMode="External"/><Relationship Id="rId5" Type="http://schemas.openxmlformats.org/officeDocument/2006/relationships/hyperlink" Target="http://www.yiibai.com/python/dictionary_type.html" TargetMode="External"/><Relationship Id="rId6" Type="http://schemas.openxmlformats.org/officeDocument/2006/relationships/hyperlink" Target="http://www.yiibai.com/python/dictionary_clear.html" TargetMode="External"/><Relationship Id="rId7" Type="http://schemas.openxmlformats.org/officeDocument/2006/relationships/hyperlink" Target="http://www.yiibai.com/python/dictionary_copy.html" TargetMode="External"/><Relationship Id="rId8" Type="http://schemas.openxmlformats.org/officeDocument/2006/relationships/hyperlink" Target="http://www.yiibai.com/python/dictionary_fromkeys.html" TargetMode="External"/><Relationship Id="rId9" Type="http://schemas.openxmlformats.org/officeDocument/2006/relationships/hyperlink" Target="http://www.yiibai.com/python/dictionary_get.html" TargetMode="External"/><Relationship Id="rId10" Type="http://schemas.openxmlformats.org/officeDocument/2006/relationships/hyperlink" Target="http://www.yiibai.com/python/dictionary_has_key.html" TargetMode="Externa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iibai.com/python/python_for_loop.html" TargetMode="External"/><Relationship Id="rId4" Type="http://schemas.openxmlformats.org/officeDocument/2006/relationships/hyperlink" Target="http://www.yiibai.com/python/python_nested_loops.html" TargetMode="External"/><Relationship Id="rId5" Type="http://schemas.openxmlformats.org/officeDocument/2006/relationships/hyperlink" Target="http://www.yiibai.com/python/python_break_statement.html" TargetMode="External"/><Relationship Id="rId6" Type="http://schemas.openxmlformats.org/officeDocument/2006/relationships/hyperlink" Target="http://www.yiibai.com/python/python_continue_statement.html" TargetMode="External"/><Relationship Id="rId7" Type="http://schemas.openxmlformats.org/officeDocument/2006/relationships/hyperlink" Target="http://www.yiibai.com/python/python_pass_statement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yiibai.com/python/python_while_loop.html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iibai.com/python/number_randrange.html" TargetMode="External"/><Relationship Id="rId4" Type="http://schemas.openxmlformats.org/officeDocument/2006/relationships/hyperlink" Target="http://www.yiibai.com/python/number_random.html" TargetMode="External"/><Relationship Id="rId5" Type="http://schemas.openxmlformats.org/officeDocument/2006/relationships/hyperlink" Target="http://www.yiibai.com/python/number_seed.html" TargetMode="External"/><Relationship Id="rId6" Type="http://schemas.openxmlformats.org/officeDocument/2006/relationships/hyperlink" Target="http://www.yiibai.com/python/number_shuffle.html" TargetMode="External"/><Relationship Id="rId7" Type="http://schemas.openxmlformats.org/officeDocument/2006/relationships/hyperlink" Target="http://www.yiibai.com/python/number_uniform.html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yiibai.com/python/number_choice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noob.com/python/python-100-examples.html" TargetMode="External"/><Relationship Id="rId4" Type="http://schemas.openxmlformats.org/officeDocument/2006/relationships/hyperlink" Target="http://www.learnpython.org/" TargetMode="External"/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runoob.com/python/python-tutorial.html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4" Type="http://schemas.openxmlformats.org/officeDocument/2006/relationships/hyperlink" Target="https://www.vmware.com/products/fusion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y.vmware.com/web/vmware/free#desktop_end_user_computing/vmware_workstation_player/12_0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old.sebug.net/paper/books/scipydoc/numpy_intro.html" TargetMode="External"/><Relationship Id="rId4" Type="http://schemas.openxmlformats.org/officeDocument/2006/relationships/hyperlink" Target="https://github.com/rougier/numpy-tutoria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uicool.com/articles/r2yyei" TargetMode="Externa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tif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0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 smtClean="0"/>
              <a:t>机器学习</a:t>
            </a:r>
            <a:r>
              <a:rPr lang="en-US" altLang="zh-CN" b="1" dirty="0" smtClean="0"/>
              <a:t>&amp;</a:t>
            </a:r>
            <a:r>
              <a:rPr lang="zh-CN" altLang="en-US" b="1" dirty="0" smtClean="0"/>
              <a:t>深度学习实践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26832"/>
            <a:ext cx="9144000" cy="1130968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第一课</a:t>
            </a:r>
            <a:endParaRPr lang="en-US" altLang="zh-CN" sz="3200" dirty="0" smtClean="0"/>
          </a:p>
          <a:p>
            <a:r>
              <a:rPr lang="zh-CN" altLang="en-US" sz="3200" dirty="0" smtClean="0"/>
              <a:t>编程实践基础，典型分类模型实践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9481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虚拟机资源要求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zh-CN" altLang="en-US" dirty="0" smtClean="0"/>
              <a:t>硬件资源：内存</a:t>
            </a:r>
            <a:r>
              <a:rPr lang="en-US" altLang="zh-CN" dirty="0"/>
              <a:t>2G</a:t>
            </a:r>
            <a:r>
              <a:rPr lang="zh-CN" altLang="en-US" dirty="0"/>
              <a:t>以上（建议</a:t>
            </a:r>
            <a:r>
              <a:rPr lang="en-US" altLang="zh-CN" dirty="0"/>
              <a:t>4G</a:t>
            </a:r>
            <a:r>
              <a:rPr lang="zh-CN" altLang="en-US" dirty="0"/>
              <a:t>），硬盘占用</a:t>
            </a:r>
            <a:r>
              <a:rPr lang="en-US" altLang="zh-CN" dirty="0"/>
              <a:t>20G</a:t>
            </a:r>
            <a:r>
              <a:rPr lang="zh-CN" altLang="en-US" dirty="0"/>
              <a:t>左右</a:t>
            </a:r>
          </a:p>
          <a:p>
            <a:pPr algn="just"/>
            <a:r>
              <a:rPr lang="zh-CN" altLang="en-US" dirty="0"/>
              <a:t>操作系统：</a:t>
            </a:r>
            <a:r>
              <a:rPr lang="en-US" altLang="zh-CN" dirty="0"/>
              <a:t>Ubuntu-16.04.2</a:t>
            </a:r>
          </a:p>
          <a:p>
            <a:pPr algn="just"/>
            <a:r>
              <a:rPr lang="en-US" altLang="zh-CN" dirty="0"/>
              <a:t>Python</a:t>
            </a:r>
            <a:r>
              <a:rPr lang="zh-CN" altLang="en-US" dirty="0"/>
              <a:t>版本：</a:t>
            </a:r>
            <a:r>
              <a:rPr lang="en-US" altLang="zh-CN" dirty="0"/>
              <a:t>Python 2.7.12</a:t>
            </a:r>
          </a:p>
          <a:p>
            <a:pPr algn="just"/>
            <a:r>
              <a:rPr lang="en-US" altLang="zh-CN" dirty="0"/>
              <a:t>Java</a:t>
            </a:r>
            <a:r>
              <a:rPr lang="zh-CN" altLang="en-US" dirty="0"/>
              <a:t>版本：</a:t>
            </a:r>
            <a:r>
              <a:rPr lang="en-US" altLang="zh-CN" dirty="0"/>
              <a:t>1.8.0</a:t>
            </a:r>
          </a:p>
          <a:p>
            <a:pPr algn="just"/>
            <a:r>
              <a:rPr lang="zh-CN" altLang="en-US" dirty="0"/>
              <a:t>机器学习工具包：</a:t>
            </a:r>
            <a:r>
              <a:rPr lang="en-US" altLang="zh-CN" dirty="0"/>
              <a:t>Weka</a:t>
            </a:r>
            <a:r>
              <a:rPr lang="zh-CN" altLang="en-US" dirty="0"/>
              <a:t>（</a:t>
            </a:r>
            <a:r>
              <a:rPr lang="en-US" altLang="zh-CN" dirty="0"/>
              <a:t>weka-3-8-1</a:t>
            </a:r>
            <a:r>
              <a:rPr lang="zh-CN" altLang="en-US" dirty="0"/>
              <a:t>），存储于</a:t>
            </a:r>
            <a:r>
              <a:rPr lang="en-US" altLang="zh-CN" dirty="0"/>
              <a:t>/home/dl/locals/weka-3-8-1</a:t>
            </a:r>
          </a:p>
          <a:p>
            <a:pPr algn="just"/>
            <a:r>
              <a:rPr lang="zh-CN" altLang="en-US" dirty="0"/>
              <a:t>深度学习所需工具包（自行安装可使用</a:t>
            </a:r>
            <a:r>
              <a:rPr lang="en-US" altLang="zh-CN" dirty="0"/>
              <a:t>pip</a:t>
            </a:r>
            <a:r>
              <a:rPr lang="zh-CN" altLang="en-US" dirty="0"/>
              <a:t>）：</a:t>
            </a:r>
            <a:r>
              <a:rPr lang="en-US" altLang="zh-CN" dirty="0" err="1"/>
              <a:t>numpy</a:t>
            </a:r>
            <a:r>
              <a:rPr lang="en-US" altLang="zh-CN" dirty="0"/>
              <a:t>, </a:t>
            </a:r>
            <a:r>
              <a:rPr lang="en-US" altLang="zh-CN" dirty="0" err="1"/>
              <a:t>ipython</a:t>
            </a:r>
            <a:r>
              <a:rPr lang="zh-CN" altLang="en-US" dirty="0"/>
              <a:t>，</a:t>
            </a:r>
            <a:r>
              <a:rPr lang="en-US" altLang="zh-CN" dirty="0" err="1"/>
              <a:t>matplotlib</a:t>
            </a:r>
            <a:r>
              <a:rPr lang="en-US" altLang="zh-CN" dirty="0"/>
              <a:t>, </a:t>
            </a:r>
            <a:r>
              <a:rPr lang="en-US" altLang="zh-CN" dirty="0" err="1"/>
              <a:t>nltk</a:t>
            </a:r>
            <a:r>
              <a:rPr lang="en-US" altLang="zh-CN" dirty="0"/>
              <a:t>, </a:t>
            </a:r>
            <a:r>
              <a:rPr lang="en-US" altLang="zh-CN" dirty="0" err="1"/>
              <a:t>jieba</a:t>
            </a:r>
            <a:r>
              <a:rPr lang="en-US" altLang="zh-CN" dirty="0"/>
              <a:t>, </a:t>
            </a:r>
            <a:r>
              <a:rPr lang="en-US" altLang="zh-CN" dirty="0" err="1"/>
              <a:t>sklearn</a:t>
            </a:r>
            <a:r>
              <a:rPr lang="en-US" altLang="zh-CN" dirty="0"/>
              <a:t>, </a:t>
            </a:r>
            <a:r>
              <a:rPr lang="en-US" altLang="zh-CN" dirty="0" err="1"/>
              <a:t>scipy</a:t>
            </a:r>
            <a:r>
              <a:rPr lang="zh-CN" altLang="en-US" dirty="0"/>
              <a:t>，</a:t>
            </a:r>
            <a:r>
              <a:rPr lang="en-US" altLang="zh-CN" dirty="0" err="1"/>
              <a:t>tensorflow</a:t>
            </a:r>
            <a:r>
              <a:rPr lang="zh-CN" altLang="en-US" dirty="0"/>
              <a:t>（</a:t>
            </a:r>
            <a:r>
              <a:rPr lang="en-US" altLang="zh-CN" dirty="0"/>
              <a:t>CPU</a:t>
            </a:r>
            <a:r>
              <a:rPr lang="zh-CN" altLang="en-US" dirty="0"/>
              <a:t>版本</a:t>
            </a:r>
            <a:r>
              <a:rPr lang="en-US" altLang="zh-CN" dirty="0"/>
              <a:t>, 1.3.0</a:t>
            </a:r>
            <a:r>
              <a:rPr lang="zh-CN" altLang="en-US" dirty="0"/>
              <a:t>）</a:t>
            </a:r>
            <a:r>
              <a:rPr lang="en-US" altLang="zh-CN" dirty="0"/>
              <a:t>, </a:t>
            </a:r>
            <a:r>
              <a:rPr lang="en-US" altLang="zh-CN" dirty="0" err="1"/>
              <a:t>ipython</a:t>
            </a:r>
            <a:r>
              <a:rPr lang="en-US" altLang="zh-CN" dirty="0"/>
              <a:t> notebook </a:t>
            </a:r>
            <a:r>
              <a:rPr lang="zh-CN" altLang="en-US" dirty="0"/>
              <a:t>（</a:t>
            </a:r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r>
              <a:rPr lang="zh-CN" altLang="en-US" dirty="0"/>
              <a:t>）</a:t>
            </a:r>
          </a:p>
          <a:p>
            <a:pPr algn="just"/>
            <a:r>
              <a:rPr lang="en-US" altLang="zh-CN" dirty="0"/>
              <a:t>IDE</a:t>
            </a:r>
            <a:r>
              <a:rPr lang="zh-CN" altLang="en-US" dirty="0"/>
              <a:t>：</a:t>
            </a:r>
            <a:r>
              <a:rPr lang="en-US" altLang="zh-CN" dirty="0" err="1"/>
              <a:t>PyCharm</a:t>
            </a:r>
            <a:r>
              <a:rPr lang="en-US" altLang="zh-CN" dirty="0"/>
              <a:t> Community IDE (2017.1.4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41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决策树学习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564678"/>
              </p:ext>
            </p:extLst>
          </p:nvPr>
        </p:nvGraphicFramePr>
        <p:xfrm>
          <a:off x="1359389" y="3485478"/>
          <a:ext cx="4089400" cy="312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338">
                  <a:extLst>
                    <a:ext uri="{9D8B030D-6E8A-4147-A177-3AD203B41FA5}">
                      <a16:colId xmlns="" xmlns:a16="http://schemas.microsoft.com/office/drawing/2014/main" val="3545064549"/>
                    </a:ext>
                  </a:extLst>
                </a:gridCol>
                <a:gridCol w="1056455">
                  <a:extLst>
                    <a:ext uri="{9D8B030D-6E8A-4147-A177-3AD203B41FA5}">
                      <a16:colId xmlns="" xmlns:a16="http://schemas.microsoft.com/office/drawing/2014/main" val="2458744026"/>
                    </a:ext>
                  </a:extLst>
                </a:gridCol>
                <a:gridCol w="862930">
                  <a:extLst>
                    <a:ext uri="{9D8B030D-6E8A-4147-A177-3AD203B41FA5}">
                      <a16:colId xmlns="" xmlns:a16="http://schemas.microsoft.com/office/drawing/2014/main" val="3720072331"/>
                    </a:ext>
                  </a:extLst>
                </a:gridCol>
                <a:gridCol w="761409">
                  <a:extLst>
                    <a:ext uri="{9D8B030D-6E8A-4147-A177-3AD203B41FA5}">
                      <a16:colId xmlns="" xmlns:a16="http://schemas.microsoft.com/office/drawing/2014/main" val="3552280797"/>
                    </a:ext>
                  </a:extLst>
                </a:gridCol>
                <a:gridCol w="685268">
                  <a:extLst>
                    <a:ext uri="{9D8B030D-6E8A-4147-A177-3AD203B41FA5}">
                      <a16:colId xmlns="" xmlns:a16="http://schemas.microsoft.com/office/drawing/2014/main" val="6695872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outlook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temperature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humidity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windy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play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20195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024248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0828323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overcast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43187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FALSE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8493251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normal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686833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6315947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overcast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540349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8410687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59952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38200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6287475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overcast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6969654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overcast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2883978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115921499"/>
                  </a:ext>
                </a:extLst>
              </a:tr>
            </a:tbl>
          </a:graphicData>
        </a:graphic>
      </p:graphicFrame>
      <p:pic>
        <p:nvPicPr>
          <p:cNvPr id="4" name="Picture 2" descr="http://img.my.csdn.net/uploads/201106/8/0_1307492620pP1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346" y="3206872"/>
            <a:ext cx="5107483" cy="32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从训练数据中归纳得到具有泛化能力的决策树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 </a:t>
            </a:r>
            <a:r>
              <a:rPr lang="zh-CN" altLang="en-US" dirty="0" smtClean="0"/>
              <a:t>选择决策属性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2.1 </a:t>
            </a:r>
            <a:r>
              <a:rPr lang="zh-CN" altLang="en-US" dirty="0" smtClean="0"/>
              <a:t>根据属性的值进行决策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2.2 </a:t>
            </a:r>
            <a:r>
              <a:rPr lang="zh-CN" altLang="en-US" dirty="0" smtClean="0"/>
              <a:t>再次选择决策属性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5969977" y="4625547"/>
            <a:ext cx="492369" cy="42203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45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</a:t>
            </a:r>
            <a:r>
              <a:rPr lang="zh-CN" altLang="en-US" dirty="0" smtClean="0"/>
              <a:t>学习：如何选择决策属性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根据信息增益进行选择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 smtClean="0"/>
              <a:t>根据增益率进行选择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46" y="2380276"/>
            <a:ext cx="4620159" cy="765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74" y="2380276"/>
            <a:ext cx="2692302" cy="765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23" y="5113098"/>
            <a:ext cx="2895001" cy="6590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482" y="4129537"/>
            <a:ext cx="3319085" cy="659024"/>
          </a:xfrm>
          <a:prstGeom prst="rect">
            <a:avLst/>
          </a:prstGeom>
        </p:spPr>
      </p:pic>
      <p:graphicFrame>
        <p:nvGraphicFramePr>
          <p:cNvPr id="9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7880334"/>
              </p:ext>
            </p:extLst>
          </p:nvPr>
        </p:nvGraphicFramePr>
        <p:xfrm>
          <a:off x="6853427" y="3480422"/>
          <a:ext cx="4089401" cy="312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4623"/>
                <a:gridCol w="614623">
                  <a:extLst>
                    <a:ext uri="{9D8B030D-6E8A-4147-A177-3AD203B41FA5}">
                      <a16:colId xmlns="" xmlns:a16="http://schemas.microsoft.com/office/drawing/2014/main" val="3545064549"/>
                    </a:ext>
                  </a:extLst>
                </a:gridCol>
                <a:gridCol w="897673">
                  <a:extLst>
                    <a:ext uri="{9D8B030D-6E8A-4147-A177-3AD203B41FA5}">
                      <a16:colId xmlns="" xmlns:a16="http://schemas.microsoft.com/office/drawing/2014/main" val="2458744026"/>
                    </a:ext>
                  </a:extLst>
                </a:gridCol>
                <a:gridCol w="733235">
                  <a:extLst>
                    <a:ext uri="{9D8B030D-6E8A-4147-A177-3AD203B41FA5}">
                      <a16:colId xmlns="" xmlns:a16="http://schemas.microsoft.com/office/drawing/2014/main" val="3720072331"/>
                    </a:ext>
                  </a:extLst>
                </a:gridCol>
                <a:gridCol w="646972">
                  <a:extLst>
                    <a:ext uri="{9D8B030D-6E8A-4147-A177-3AD203B41FA5}">
                      <a16:colId xmlns="" xmlns:a16="http://schemas.microsoft.com/office/drawing/2014/main" val="3552280797"/>
                    </a:ext>
                  </a:extLst>
                </a:gridCol>
                <a:gridCol w="582275">
                  <a:extLst>
                    <a:ext uri="{9D8B030D-6E8A-4147-A177-3AD203B41FA5}">
                      <a16:colId xmlns="" xmlns:a16="http://schemas.microsoft.com/office/drawing/2014/main" val="6695872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outlook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temperature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humidity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windy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play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20195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sunny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024248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sunny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0828323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overcast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43187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rainy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FALSE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8493251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rainy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normal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686833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rainy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6315947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overcast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540349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sunny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8410687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sunny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59952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rainy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38200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sunny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6287475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overcast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6969654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overcast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2883978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rainy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115921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10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决策树学习：</a:t>
            </a:r>
            <a:r>
              <a:rPr lang="zh-CN" altLang="en-US" dirty="0" smtClean="0"/>
              <a:t>如何构建决策树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选择属性，按照值切割数据，对切割的数据进行判别，再选择属性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graphicFrame>
        <p:nvGraphicFramePr>
          <p:cNvPr id="4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1353239"/>
              </p:ext>
            </p:extLst>
          </p:nvPr>
        </p:nvGraphicFramePr>
        <p:xfrm>
          <a:off x="1183543" y="2861224"/>
          <a:ext cx="4089400" cy="312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338">
                  <a:extLst>
                    <a:ext uri="{9D8B030D-6E8A-4147-A177-3AD203B41FA5}">
                      <a16:colId xmlns="" xmlns:a16="http://schemas.microsoft.com/office/drawing/2014/main" val="3545064549"/>
                    </a:ext>
                  </a:extLst>
                </a:gridCol>
                <a:gridCol w="1056455">
                  <a:extLst>
                    <a:ext uri="{9D8B030D-6E8A-4147-A177-3AD203B41FA5}">
                      <a16:colId xmlns="" xmlns:a16="http://schemas.microsoft.com/office/drawing/2014/main" val="2458744026"/>
                    </a:ext>
                  </a:extLst>
                </a:gridCol>
                <a:gridCol w="862930">
                  <a:extLst>
                    <a:ext uri="{9D8B030D-6E8A-4147-A177-3AD203B41FA5}">
                      <a16:colId xmlns="" xmlns:a16="http://schemas.microsoft.com/office/drawing/2014/main" val="3720072331"/>
                    </a:ext>
                  </a:extLst>
                </a:gridCol>
                <a:gridCol w="761409">
                  <a:extLst>
                    <a:ext uri="{9D8B030D-6E8A-4147-A177-3AD203B41FA5}">
                      <a16:colId xmlns="" xmlns:a16="http://schemas.microsoft.com/office/drawing/2014/main" val="3552280797"/>
                    </a:ext>
                  </a:extLst>
                </a:gridCol>
                <a:gridCol w="685268">
                  <a:extLst>
                    <a:ext uri="{9D8B030D-6E8A-4147-A177-3AD203B41FA5}">
                      <a16:colId xmlns="" xmlns:a16="http://schemas.microsoft.com/office/drawing/2014/main" val="6695872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outlook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temperature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humidity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windy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play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20195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sunny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024248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sunny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0828323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overcast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43187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rainy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FALSE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8493251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normal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686833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6315947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overcast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540349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8410687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59952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38200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6287475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overcast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6969654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overcast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2883978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115921499"/>
                  </a:ext>
                </a:extLst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>
          <a:xfrm flipV="1">
            <a:off x="5767754" y="4149969"/>
            <a:ext cx="1820008" cy="8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165578" y="3821795"/>
            <a:ext cx="129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outlook</a:t>
            </a:r>
            <a:r>
              <a:rPr lang="en-US" altLang="zh-CN" sz="1400" b="1" dirty="0" smtClean="0"/>
              <a:t>=sunny</a:t>
            </a:r>
            <a:endParaRPr lang="zh-CN" altLang="en-US" sz="1400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5767754" y="3077308"/>
            <a:ext cx="1779654" cy="108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 rot="1732639">
            <a:off x="6005870" y="4694040"/>
            <a:ext cx="14789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outlook</a:t>
            </a:r>
            <a:r>
              <a:rPr lang="en-US" altLang="zh-CN" sz="1400" b="1" dirty="0" smtClean="0"/>
              <a:t>=overcast</a:t>
            </a:r>
            <a:endParaRPr lang="zh-CN" altLang="en-US" sz="1400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767754" y="4158762"/>
            <a:ext cx="1820008" cy="99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793187">
            <a:off x="6045362" y="3242106"/>
            <a:ext cx="1224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</a:rPr>
              <a:t>outlook</a:t>
            </a:r>
            <a:r>
              <a:rPr lang="en-US" altLang="zh-CN" sz="1400" b="1" dirty="0" smtClean="0"/>
              <a:t>=rainy</a:t>
            </a:r>
            <a:endParaRPr lang="zh-CN" altLang="en-US" sz="1400" dirty="0"/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149118"/>
              </p:ext>
            </p:extLst>
          </p:nvPr>
        </p:nvGraphicFramePr>
        <p:xfrm>
          <a:off x="7779575" y="2327027"/>
          <a:ext cx="3366062" cy="1238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6455">
                  <a:extLst>
                    <a:ext uri="{9D8B030D-6E8A-4147-A177-3AD203B41FA5}">
                      <a16:colId xmlns="" xmlns:a16="http://schemas.microsoft.com/office/drawing/2014/main" val="1906820772"/>
                    </a:ext>
                  </a:extLst>
                </a:gridCol>
                <a:gridCol w="862930">
                  <a:extLst>
                    <a:ext uri="{9D8B030D-6E8A-4147-A177-3AD203B41FA5}">
                      <a16:colId xmlns="" xmlns:a16="http://schemas.microsoft.com/office/drawing/2014/main" val="2602783931"/>
                    </a:ext>
                  </a:extLst>
                </a:gridCol>
                <a:gridCol w="761409">
                  <a:extLst>
                    <a:ext uri="{9D8B030D-6E8A-4147-A177-3AD203B41FA5}">
                      <a16:colId xmlns="" xmlns:a16="http://schemas.microsoft.com/office/drawing/2014/main" val="3470727712"/>
                    </a:ext>
                  </a:extLst>
                </a:gridCol>
                <a:gridCol w="685268">
                  <a:extLst>
                    <a:ext uri="{9D8B030D-6E8A-4147-A177-3AD203B41FA5}">
                      <a16:colId xmlns="" xmlns:a16="http://schemas.microsoft.com/office/drawing/2014/main" val="139206287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temperature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humidity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windy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play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119902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536209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954284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96861589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620867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228871279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161288"/>
              </p:ext>
            </p:extLst>
          </p:nvPr>
        </p:nvGraphicFramePr>
        <p:xfrm>
          <a:off x="7780136" y="3690018"/>
          <a:ext cx="3365501" cy="1238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6279">
                  <a:extLst>
                    <a:ext uri="{9D8B030D-6E8A-4147-A177-3AD203B41FA5}">
                      <a16:colId xmlns="" xmlns:a16="http://schemas.microsoft.com/office/drawing/2014/main" val="4029928326"/>
                    </a:ext>
                  </a:extLst>
                </a:gridCol>
                <a:gridCol w="862786">
                  <a:extLst>
                    <a:ext uri="{9D8B030D-6E8A-4147-A177-3AD203B41FA5}">
                      <a16:colId xmlns="" xmlns:a16="http://schemas.microsoft.com/office/drawing/2014/main" val="761031277"/>
                    </a:ext>
                  </a:extLst>
                </a:gridCol>
                <a:gridCol w="761282">
                  <a:extLst>
                    <a:ext uri="{9D8B030D-6E8A-4147-A177-3AD203B41FA5}">
                      <a16:colId xmlns="" xmlns:a16="http://schemas.microsoft.com/office/drawing/2014/main" val="3065314366"/>
                    </a:ext>
                  </a:extLst>
                </a:gridCol>
                <a:gridCol w="685154">
                  <a:extLst>
                    <a:ext uri="{9D8B030D-6E8A-4147-A177-3AD203B41FA5}">
                      <a16:colId xmlns="" xmlns:a16="http://schemas.microsoft.com/office/drawing/2014/main" val="303657993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temperature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humidity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windy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play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46745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173889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8751092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27095387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054276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690249091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88579"/>
              </p:ext>
            </p:extLst>
          </p:nvPr>
        </p:nvGraphicFramePr>
        <p:xfrm>
          <a:off x="7758826" y="5096820"/>
          <a:ext cx="3365501" cy="10287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6279">
                  <a:extLst>
                    <a:ext uri="{9D8B030D-6E8A-4147-A177-3AD203B41FA5}">
                      <a16:colId xmlns="" xmlns:a16="http://schemas.microsoft.com/office/drawing/2014/main" val="1387755668"/>
                    </a:ext>
                  </a:extLst>
                </a:gridCol>
                <a:gridCol w="862786">
                  <a:extLst>
                    <a:ext uri="{9D8B030D-6E8A-4147-A177-3AD203B41FA5}">
                      <a16:colId xmlns="" xmlns:a16="http://schemas.microsoft.com/office/drawing/2014/main" val="1144251547"/>
                    </a:ext>
                  </a:extLst>
                </a:gridCol>
                <a:gridCol w="761282">
                  <a:extLst>
                    <a:ext uri="{9D8B030D-6E8A-4147-A177-3AD203B41FA5}">
                      <a16:colId xmlns="" xmlns:a16="http://schemas.microsoft.com/office/drawing/2014/main" val="1659549168"/>
                    </a:ext>
                  </a:extLst>
                </a:gridCol>
                <a:gridCol w="685154">
                  <a:extLst>
                    <a:ext uri="{9D8B030D-6E8A-4147-A177-3AD203B41FA5}">
                      <a16:colId xmlns="" xmlns:a16="http://schemas.microsoft.com/office/drawing/2014/main" val="196996444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temperature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humidity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windy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play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394403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158058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095229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364915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628100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决策树学习：如何构建决策树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16" y="1690688"/>
            <a:ext cx="5001345" cy="4888467"/>
          </a:xfrm>
        </p:spPr>
      </p:pic>
    </p:spTree>
    <p:extLst>
      <p:ext uri="{BB962C8B-B14F-4D97-AF65-F5344CB8AC3E}">
        <p14:creationId xmlns:p14="http://schemas.microsoft.com/office/powerpoint/2010/main" val="9014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决策树</a:t>
            </a:r>
            <a:r>
              <a:rPr lang="zh-CN" altLang="en-US" dirty="0"/>
              <a:t>学习</a:t>
            </a:r>
            <a:r>
              <a:rPr lang="zh-CN" altLang="en-US" dirty="0" smtClean="0"/>
              <a:t>：</a:t>
            </a:r>
            <a:r>
              <a:rPr lang="zh-CN" altLang="en-US" dirty="0"/>
              <a:t>如何利用</a:t>
            </a:r>
            <a:r>
              <a:rPr lang="zh-CN" altLang="en-US" dirty="0" smtClean="0"/>
              <a:t>决策树</a:t>
            </a:r>
            <a:endParaRPr lang="zh-CN" altLang="en-US" dirty="0"/>
          </a:p>
        </p:txBody>
      </p:sp>
      <p:pic>
        <p:nvPicPr>
          <p:cNvPr id="4" name="Picture 2" descr="http://img.my.csdn.net/uploads/201106/8/0_1307492620pP1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51" y="2397980"/>
            <a:ext cx="5107483" cy="32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2294065"/>
            <a:ext cx="81797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{3: {'FALSE': {0: {'rainy': 'yes', 'overcast': 'yes', 'sunny': 'no'}}, 'TRUE': 'no'}}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67" y="3156312"/>
            <a:ext cx="6689041" cy="237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完整示例程序及其讲解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jupyter</a:t>
            </a:r>
            <a:r>
              <a:rPr lang="en-US" altLang="zh-CN" dirty="0" smtClean="0"/>
              <a:t> notebook</a:t>
            </a:r>
          </a:p>
          <a:p>
            <a:r>
              <a:rPr lang="en-US" altLang="zh-CN" dirty="0" smtClean="0"/>
              <a:t>~/codes/day1/</a:t>
            </a:r>
            <a:r>
              <a:rPr lang="en-US" altLang="zh-CN" dirty="0" err="1" smtClean="0"/>
              <a:t>decision_tree.ipynb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751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其他实践问题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属性选择方法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CART</a:t>
            </a:r>
            <a:r>
              <a:rPr lang="zh-CN" altLang="en-US" dirty="0" smtClean="0"/>
              <a:t>决策树采用基尼指数</a:t>
            </a:r>
            <a:endParaRPr lang="en-US" altLang="zh-CN" dirty="0" smtClean="0"/>
          </a:p>
          <a:p>
            <a:r>
              <a:rPr lang="zh-CN" altLang="en-US" dirty="0" smtClean="0"/>
              <a:t>如何处理连续值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二分法对连续属性进行处理（</a:t>
            </a:r>
            <a:r>
              <a:rPr lang="en-US" altLang="zh-CN" dirty="0"/>
              <a:t>C4.5</a:t>
            </a:r>
            <a:r>
              <a:rPr lang="zh-CN" altLang="en-US" dirty="0"/>
              <a:t>决策树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年龄：</a:t>
            </a:r>
            <a:r>
              <a:rPr lang="en-US" altLang="zh-CN" dirty="0" smtClean="0"/>
              <a:t>{20,30,40,50,32,34}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en-US" altLang="zh-CN" dirty="0"/>
              <a:t>{</a:t>
            </a:r>
            <a:r>
              <a:rPr lang="en-US" altLang="zh-CN" dirty="0" smtClean="0"/>
              <a:t>20,30,32,34,40,50} </a:t>
            </a:r>
            <a:endParaRPr lang="en-US" altLang="zh-CN" dirty="0"/>
          </a:p>
          <a:p>
            <a:pPr lvl="1"/>
            <a:r>
              <a:rPr lang="zh-CN" altLang="en-US" dirty="0" smtClean="0"/>
              <a:t>连续值可重复选择</a:t>
            </a:r>
            <a:endParaRPr lang="en-US" altLang="zh-CN" dirty="0" smtClean="0"/>
          </a:p>
          <a:p>
            <a:r>
              <a:rPr lang="zh-CN" altLang="en-US" dirty="0" smtClean="0"/>
              <a:t>如何处理缺省值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让同一个样本（以不同概率）划分到不同的子节点中去</a:t>
            </a:r>
            <a:endParaRPr lang="en-US" altLang="zh-CN" dirty="0"/>
          </a:p>
          <a:p>
            <a:r>
              <a:rPr lang="zh-CN" altLang="en-US" dirty="0" smtClean="0"/>
              <a:t>决策树的剪枝</a:t>
            </a:r>
            <a:endParaRPr lang="en-US" altLang="zh-CN" dirty="0" smtClean="0"/>
          </a:p>
          <a:p>
            <a:pPr lvl="1"/>
            <a:r>
              <a:rPr lang="zh-CN" altLang="en-US" dirty="0"/>
              <a:t>预</a:t>
            </a:r>
            <a:r>
              <a:rPr lang="zh-CN" altLang="en-US" dirty="0" smtClean="0"/>
              <a:t>剪枝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后剪枝</a:t>
            </a:r>
            <a:endParaRPr lang="en-US" altLang="zh-CN" dirty="0"/>
          </a:p>
          <a:p>
            <a:r>
              <a:rPr lang="zh-CN" altLang="en-US" dirty="0" smtClean="0"/>
              <a:t>多变量决策树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873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典型分类模型：朴素贝叶斯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朴素贝叶斯分类器</a:t>
                </a:r>
                <a:endParaRPr lang="en-US" altLang="zh-CN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 smtClean="0"/>
                  <a:t>基于</a:t>
                </a:r>
                <a:r>
                  <a:rPr lang="zh-CN" altLang="en-US" dirty="0"/>
                  <a:t>贝叶斯公式来估计后验概率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的主要困难在于求类条件概率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/>
                  <a:t>是所有属性上的联合概率，难以从有限的训练样本直接估计得到。为了解决这个问题，提出朴素贝叶斯分类器 它采用了“属性条件独立假设”对已知类别，假设所有属性相互独立，换言之，假设每个属性独立地对</a:t>
                </a:r>
                <a:r>
                  <a:rPr lang="zh-CN" altLang="en-US" dirty="0" smtClean="0"/>
                  <a:t>分类结果</a:t>
                </a:r>
                <a:r>
                  <a:rPr lang="zh-CN" altLang="en-US" dirty="0"/>
                  <a:t>发生影响。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r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848829" y="5435057"/>
                <a:ext cx="6494342" cy="8768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3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i="1" dirty="0" err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200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32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320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)∙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3200" dirty="0" smtClean="0"/>
                  <a:t>~=</a:t>
                </a:r>
                <a:r>
                  <a:rPr lang="en-US" altLang="zh-CN" sz="3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</a:rPr>
                      <m:t>)∙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829" y="5435057"/>
                <a:ext cx="6494342" cy="876843"/>
              </a:xfrm>
              <a:prstGeom prst="rect">
                <a:avLst/>
              </a:prstGeom>
              <a:blipFill rotWithShape="0">
                <a:blip r:embed="rId3"/>
                <a:stretch>
                  <a:fillRect b="-4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59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典型分类模型：朴素贝叶斯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如何建模类别概率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如何建模类别生成属性值的概率</a:t>
            </a:r>
            <a:endParaRPr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617242" y="2549741"/>
                <a:ext cx="12146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3200" i="1" dirty="0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i="1" dirty="0" smtClean="0"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sz="32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242" y="2549741"/>
                <a:ext cx="121462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015860" y="4378543"/>
                <a:ext cx="6784741" cy="1268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b="0" i="1" dirty="0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≅</m:t>
                      </m:r>
                      <m:nary>
                        <m:naryPr>
                          <m:chr m:val="∏"/>
                          <m:ctrlPr>
                            <a:rPr lang="en-US" altLang="zh-CN" sz="2800" b="0" i="1" dirty="0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sz="2800" i="1" dirty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60" y="4378543"/>
                <a:ext cx="6784741" cy="1268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49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朴素</a:t>
            </a:r>
            <a:r>
              <a:rPr lang="zh-CN" altLang="en-US" dirty="0"/>
              <a:t>贝叶</a:t>
            </a:r>
            <a:r>
              <a:rPr lang="zh-CN" altLang="en-US" dirty="0" smtClean="0"/>
              <a:t>斯实例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估计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0335899"/>
              </p:ext>
            </p:extLst>
          </p:nvPr>
        </p:nvGraphicFramePr>
        <p:xfrm>
          <a:off x="5289552" y="2205835"/>
          <a:ext cx="4089400" cy="3124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338">
                  <a:extLst>
                    <a:ext uri="{9D8B030D-6E8A-4147-A177-3AD203B41FA5}">
                      <a16:colId xmlns="" xmlns:a16="http://schemas.microsoft.com/office/drawing/2014/main" val="3545064549"/>
                    </a:ext>
                  </a:extLst>
                </a:gridCol>
                <a:gridCol w="1056455">
                  <a:extLst>
                    <a:ext uri="{9D8B030D-6E8A-4147-A177-3AD203B41FA5}">
                      <a16:colId xmlns="" xmlns:a16="http://schemas.microsoft.com/office/drawing/2014/main" val="2458744026"/>
                    </a:ext>
                  </a:extLst>
                </a:gridCol>
                <a:gridCol w="862930">
                  <a:extLst>
                    <a:ext uri="{9D8B030D-6E8A-4147-A177-3AD203B41FA5}">
                      <a16:colId xmlns="" xmlns:a16="http://schemas.microsoft.com/office/drawing/2014/main" val="3720072331"/>
                    </a:ext>
                  </a:extLst>
                </a:gridCol>
                <a:gridCol w="761409">
                  <a:extLst>
                    <a:ext uri="{9D8B030D-6E8A-4147-A177-3AD203B41FA5}">
                      <a16:colId xmlns="" xmlns:a16="http://schemas.microsoft.com/office/drawing/2014/main" val="3552280797"/>
                    </a:ext>
                  </a:extLst>
                </a:gridCol>
                <a:gridCol w="685268">
                  <a:extLst>
                    <a:ext uri="{9D8B030D-6E8A-4147-A177-3AD203B41FA5}">
                      <a16:colId xmlns="" xmlns:a16="http://schemas.microsoft.com/office/drawing/2014/main" val="66958723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outlook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temperature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humidity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windy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play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720195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sunny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024248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sunny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high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TRUE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08283238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overcast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14318706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FALSE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84932515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cool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normal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686833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6315947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overcast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5403490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84106875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cool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0599521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9382008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sunny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26287475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overcast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6969654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overcast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hot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FALSE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42883978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rainy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mild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high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TRUE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31159214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742007" y="2775222"/>
                <a:ext cx="1798762" cy="843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07" y="2775222"/>
                <a:ext cx="1798762" cy="843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311184" y="3753403"/>
                <a:ext cx="2784417" cy="100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2800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184" y="3753403"/>
                <a:ext cx="2784417" cy="1003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0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虚拟机镜像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00000"/>
              </a:lnSpc>
            </a:pPr>
            <a:r>
              <a:rPr lang="zh-CN" altLang="en-US" dirty="0"/>
              <a:t>下载地址：链接：</a:t>
            </a:r>
            <a:r>
              <a:rPr lang="en-US" altLang="zh-CN" dirty="0">
                <a:hlinkClick r:id="rId2"/>
              </a:rPr>
              <a:t>http://pan.baidu.com/s/1nv5fnXB</a:t>
            </a:r>
            <a:r>
              <a:rPr lang="zh-CN" altLang="en-US" dirty="0"/>
              <a:t> 密码：</a:t>
            </a:r>
            <a:r>
              <a:rPr lang="en-US" altLang="zh-CN" dirty="0"/>
              <a:t>wc7j</a:t>
            </a:r>
          </a:p>
          <a:p>
            <a:pPr algn="just">
              <a:lnSpc>
                <a:spcPct val="100000"/>
              </a:lnSpc>
            </a:pPr>
            <a:r>
              <a:rPr lang="zh-CN" altLang="en-US" dirty="0"/>
              <a:t>解压压缩文件，并用</a:t>
            </a:r>
            <a:r>
              <a:rPr lang="en-US" altLang="zh-CN" dirty="0"/>
              <a:t>VMWare</a:t>
            </a:r>
            <a:r>
              <a:rPr lang="zh-CN" altLang="en-US" dirty="0"/>
              <a:t>或</a:t>
            </a:r>
            <a:r>
              <a:rPr lang="en-US" altLang="zh-CN" dirty="0"/>
              <a:t>Virtual Box</a:t>
            </a:r>
            <a:r>
              <a:rPr lang="zh-CN" altLang="en-US" dirty="0"/>
              <a:t>打开使用</a:t>
            </a:r>
          </a:p>
          <a:p>
            <a:pPr algn="just">
              <a:lnSpc>
                <a:spcPct val="100000"/>
              </a:lnSpc>
            </a:pPr>
            <a:r>
              <a:rPr lang="zh-CN" altLang="en-US" dirty="0"/>
              <a:t>环境验证程序，打开的终端，进入</a:t>
            </a:r>
            <a:r>
              <a:rPr lang="en-US" altLang="zh-CN" dirty="0"/>
              <a:t>Python</a:t>
            </a:r>
            <a:r>
              <a:rPr lang="zh-CN" altLang="en-US" dirty="0"/>
              <a:t>环境，输入如下代码片段：</a:t>
            </a:r>
          </a:p>
          <a:p>
            <a:pPr algn="just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576754" y="3850814"/>
            <a:ext cx="9038492" cy="295465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tensorflow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tf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Consolas" panose="020B0609020204030204" pitchFamily="49" charset="0"/>
              </a:rPr>
              <a:t># 使用tensorflow进行简单的计算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x = tf.placeholder(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Consolas" panose="020B0609020204030204" pitchFamily="49" charset="0"/>
              </a:rPr>
              <a:t>"float"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Consolas" panose="020B0609020204030204" pitchFamily="49" charset="0"/>
              </a:rPr>
              <a:t># 创建变量x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y = tf.placeholder(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Consolas" panose="020B0609020204030204" pitchFamily="49" charset="0"/>
              </a:rPr>
              <a:t>"float"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Consolas" panose="020B0609020204030204" pitchFamily="49" charset="0"/>
              </a:rPr>
              <a:t># 创建变量y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z = tf.add(x, y) + tf.multiply(x, y)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999988"/>
                </a:solidFill>
                <a:effectLst/>
                <a:latin typeface="Consolas" panose="020B0609020204030204" pitchFamily="49" charset="0"/>
              </a:rPr>
              <a:t># x与y之和与之积</a:t>
            </a:r>
            <a:endParaRPr kumimoji="0" lang="en-US" altLang="zh-CN" sz="1600" b="0" i="1" u="none" strike="noStrike" cap="none" normalizeH="0" baseline="0" dirty="0" smtClean="0">
              <a:ln>
                <a:noFill/>
              </a:ln>
              <a:solidFill>
                <a:srgbClr val="99998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tf.Session() </a:t>
            </a:r>
            <a:r>
              <a:rPr kumimoji="0" lang="zh-CN" altLang="zh-CN" sz="16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sess: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Consolas" panose="020B0609020204030204" pitchFamily="49" charset="0"/>
              </a:rPr>
              <a:t>"%.2f should equal 5.00"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% sess.run(z, feed_dict={x: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y: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}))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print(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DD1144"/>
                </a:solidFill>
                <a:effectLst/>
                <a:latin typeface="Consolas" panose="020B0609020204030204" pitchFamily="49" charset="0"/>
              </a:rPr>
              <a:t>"%.2f should equal 15.00"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% sess.run(z, feed_dict={x: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, y: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}))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1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</a:t>
            </a:r>
            <a:r>
              <a:rPr lang="zh-CN" altLang="en-US" dirty="0" smtClean="0"/>
              <a:t>实例，文本分类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8640593"/>
              </p:ext>
            </p:extLst>
          </p:nvPr>
        </p:nvGraphicFramePr>
        <p:xfrm>
          <a:off x="5049716" y="2775222"/>
          <a:ext cx="6304084" cy="2228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8862">
                  <a:extLst>
                    <a:ext uri="{9D8B030D-6E8A-4147-A177-3AD203B41FA5}">
                      <a16:colId xmlns="" xmlns:a16="http://schemas.microsoft.com/office/drawing/2014/main" val="2543604653"/>
                    </a:ext>
                  </a:extLst>
                </a:gridCol>
                <a:gridCol w="605222">
                  <a:extLst>
                    <a:ext uri="{9D8B030D-6E8A-4147-A177-3AD203B41FA5}">
                      <a16:colId xmlns="" xmlns:a16="http://schemas.microsoft.com/office/drawing/2014/main" val="10590600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句子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</a:rPr>
                        <a:t>类别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2048942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</a:rPr>
                        <a:t>北京 的 天气 真心 不错 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正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2020752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</a:rPr>
                        <a:t>今天 的 天气 真 好</a:t>
                      </a:r>
                      <a:r>
                        <a:rPr lang="zh-CN" altLang="en-US" sz="1400" u="none" strike="noStrike" dirty="0">
                          <a:effectLst/>
                        </a:rPr>
                        <a:t>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正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418511206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</a:rPr>
                        <a:t>奇怪 ， 望京 这边 的 天气 不错 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正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6672844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</a:rPr>
                        <a:t>夏天 和 秋天 的 天气 确实 很 好 ，不比 国内 其他 城市 差</a:t>
                      </a:r>
                      <a:r>
                        <a:rPr lang="zh-CN" altLang="en-US" sz="1400" u="none" strike="noStrike" dirty="0">
                          <a:effectLst/>
                        </a:rPr>
                        <a:t>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正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130907050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</a:rPr>
                        <a:t>天气 不好 不坏 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中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17651955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</a:rPr>
                        <a:t>周一 了</a:t>
                      </a:r>
                      <a:r>
                        <a:rPr lang="zh-CN" altLang="en-US" sz="1400" u="none" strike="noStrike" dirty="0">
                          <a:effectLst/>
                        </a:rPr>
                        <a:t>，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要 开始 上班 了</a:t>
                      </a:r>
                      <a:r>
                        <a:rPr lang="zh-CN" altLang="en-US" sz="1400" u="none" strike="noStrike" dirty="0">
                          <a:effectLst/>
                        </a:rPr>
                        <a:t>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中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583205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</a:rPr>
                        <a:t>又 是 雾霾  ， 天气 真</a:t>
                      </a:r>
                      <a:r>
                        <a:rPr lang="zh-CN" altLang="en-US" sz="1400" u="none" strike="noStrike" dirty="0">
                          <a:effectLst/>
                        </a:rPr>
                        <a:t>差。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负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33616452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</a:rPr>
                        <a:t>这个 天气 真心 让人 受 不了 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>
                          <a:effectLst/>
                        </a:rPr>
                        <a:t>负</a:t>
                      </a:r>
                      <a:endParaRPr lang="zh-CN" altLang="en-US" sz="14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026519659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400" u="none" strike="noStrike" dirty="0" smtClean="0">
                          <a:effectLst/>
                        </a:rPr>
                        <a:t>天气 太差 太差 太差 了 ， 为什么 还要 留在 这么 差 的 地方， 太</a:t>
                      </a:r>
                      <a:r>
                        <a:rPr lang="zh-CN" altLang="en-US" sz="1400" u="none" strike="noStrike" dirty="0">
                          <a:effectLst/>
                        </a:rPr>
                        <a:t>差</a:t>
                      </a:r>
                      <a:r>
                        <a:rPr lang="zh-CN" altLang="en-US" sz="1400" u="none" strike="noStrike" dirty="0" smtClean="0">
                          <a:effectLst/>
                        </a:rPr>
                        <a:t>了 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</a:rPr>
                        <a:t>负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793825051"/>
                  </a:ext>
                </a:extLst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对句子进行分词，每个词就是一个属性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1742007" y="2775222"/>
                <a:ext cx="1798762" cy="8432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24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007" y="2775222"/>
                <a:ext cx="1798762" cy="8432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311184" y="3753403"/>
                <a:ext cx="2784417" cy="1003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i="1" dirty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zh-CN" sz="2800" i="1" dirty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 dirty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184" y="3753403"/>
                <a:ext cx="2784417" cy="1003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2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朴素贝叶斯实例</a:t>
            </a:r>
            <a:r>
              <a:rPr lang="zh-CN" altLang="en-US" dirty="0" smtClean="0"/>
              <a:t>，训练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51" y="1982494"/>
            <a:ext cx="7840897" cy="3785260"/>
          </a:xfrm>
        </p:spPr>
      </p:pic>
    </p:spTree>
    <p:extLst>
      <p:ext uri="{BB962C8B-B14F-4D97-AF65-F5344CB8AC3E}">
        <p14:creationId xmlns:p14="http://schemas.microsoft.com/office/powerpoint/2010/main" val="42561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朴素贝叶斯实例</a:t>
            </a:r>
            <a:r>
              <a:rPr lang="zh-CN" altLang="en-US" dirty="0" smtClean="0"/>
              <a:t>，</a:t>
            </a:r>
            <a:r>
              <a:rPr lang="zh-CN" altLang="en-US" dirty="0"/>
              <a:t>测试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364" y="2129434"/>
            <a:ext cx="7491271" cy="3594358"/>
          </a:xfrm>
        </p:spPr>
      </p:pic>
    </p:spTree>
    <p:extLst>
      <p:ext uri="{BB962C8B-B14F-4D97-AF65-F5344CB8AC3E}">
        <p14:creationId xmlns:p14="http://schemas.microsoft.com/office/powerpoint/2010/main" val="55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完整示例程序及其讲解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jupyter</a:t>
            </a:r>
            <a:r>
              <a:rPr lang="en-US" altLang="zh-CN" dirty="0" smtClean="0"/>
              <a:t> notebook</a:t>
            </a:r>
          </a:p>
          <a:p>
            <a:r>
              <a:rPr lang="en-US" altLang="zh-CN" dirty="0"/>
              <a:t>~/codes/day1/</a:t>
            </a:r>
            <a:r>
              <a:rPr lang="en-US" altLang="zh-CN" dirty="0" err="1"/>
              <a:t>naive_bayes.ipynb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79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其他实践问题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概率估计的平滑处理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处理由于收集的数据不足而导致的某些数据项估计频率为 </a:t>
                </a:r>
                <a:r>
                  <a:rPr lang="en-US" altLang="zh-CN" dirty="0" smtClean="0"/>
                  <a:t>0</a:t>
                </a:r>
                <a:r>
                  <a:rPr lang="zh-CN" altLang="en-US" dirty="0"/>
                  <a:t> 的问题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|+1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dirty="0" smtClean="0"/>
                  <a:t>,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|+1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|+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连续属性的处理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可考虑建模概率密度函数，假定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zh-CN" altLang="en-US" dirty="0" smtClean="0"/>
                  <a:t>为第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类样本在第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个属性上取值的均值和方差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766870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538" y="2259624"/>
            <a:ext cx="10515600" cy="1796196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 smtClean="0"/>
              <a:t>谢谢！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QA!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709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安装虚拟机与载入映像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根据平台，下载、安装</a:t>
            </a:r>
            <a:r>
              <a:rPr lang="en-US" altLang="zh-CN" dirty="0" err="1"/>
              <a:t>VirtualBox</a:t>
            </a:r>
            <a:r>
              <a:rPr lang="en-US" altLang="zh-CN" dirty="0"/>
              <a:t> </a:t>
            </a:r>
            <a:r>
              <a:rPr lang="zh-CN" altLang="en-US" dirty="0"/>
              <a:t>的虚拟机软件（或</a:t>
            </a:r>
            <a:r>
              <a:rPr lang="en-US" altLang="zh-CN" dirty="0"/>
              <a:t>VMware </a:t>
            </a:r>
            <a:r>
              <a:rPr lang="zh-CN" altLang="en-US" dirty="0"/>
              <a:t>），</a:t>
            </a:r>
            <a:r>
              <a:rPr lang="en-US" altLang="zh-CN" dirty="0"/>
              <a:t>Mac</a:t>
            </a:r>
            <a:r>
              <a:rPr lang="zh-CN" altLang="en-US" dirty="0"/>
              <a:t>系统推荐</a:t>
            </a:r>
            <a:r>
              <a:rPr lang="en-US" altLang="zh-CN" dirty="0" err="1"/>
              <a:t>VirtualBox</a:t>
            </a:r>
            <a:r>
              <a:rPr lang="zh-CN" altLang="en-US" dirty="0"/>
              <a:t>，</a:t>
            </a:r>
            <a:r>
              <a:rPr lang="en-US" altLang="zh-CN" dirty="0"/>
              <a:t>Windows</a:t>
            </a:r>
            <a:r>
              <a:rPr lang="zh-CN" altLang="en-US" dirty="0"/>
              <a:t>系统推荐</a:t>
            </a:r>
            <a:r>
              <a:rPr lang="en-US" altLang="zh-CN" dirty="0"/>
              <a:t>VMware Player</a:t>
            </a:r>
            <a:r>
              <a:rPr lang="zh-CN" altLang="en-US" dirty="0"/>
              <a:t>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虚拟机装载了</a:t>
            </a:r>
            <a:r>
              <a:rPr lang="en-US" altLang="zh-CN" dirty="0"/>
              <a:t>Ubuntu16.04</a:t>
            </a:r>
            <a:r>
              <a:rPr lang="zh-CN" altLang="en-US" dirty="0"/>
              <a:t>的镜像。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虚拟机</a:t>
            </a:r>
            <a:endParaRPr lang="en-US" altLang="zh-CN" dirty="0"/>
          </a:p>
          <a:p>
            <a:pPr lvl="1" algn="just">
              <a:lnSpc>
                <a:spcPct val="150000"/>
              </a:lnSpc>
            </a:pPr>
            <a:r>
              <a:rPr lang="zh-CN" altLang="en-US" dirty="0"/>
              <a:t>用户名：</a:t>
            </a:r>
            <a:r>
              <a:rPr lang="en-US" altLang="zh-CN" dirty="0" err="1"/>
              <a:t>dllearner</a:t>
            </a:r>
            <a:endParaRPr lang="en-US" altLang="zh-CN" dirty="0"/>
          </a:p>
          <a:p>
            <a:pPr lvl="1" algn="just">
              <a:lnSpc>
                <a:spcPct val="150000"/>
              </a:lnSpc>
            </a:pPr>
            <a:r>
              <a:rPr lang="zh-CN" altLang="en-US" dirty="0"/>
              <a:t>密    码：</a:t>
            </a:r>
            <a:r>
              <a:rPr lang="en-US" altLang="zh-CN" dirty="0" err="1"/>
              <a:t>dlhello</a:t>
            </a:r>
            <a:endParaRPr lang="en-US" altLang="zh-CN" dirty="0"/>
          </a:p>
          <a:p>
            <a:pPr lvl="2" algn="just">
              <a:lnSpc>
                <a:spcPct val="150000"/>
              </a:lnSpc>
            </a:pPr>
            <a:r>
              <a:rPr lang="en-US" altLang="zh-CN" dirty="0"/>
              <a:t>root</a:t>
            </a:r>
            <a:r>
              <a:rPr lang="zh-CN" altLang="en-US" dirty="0"/>
              <a:t>用户密码未设置，需要的可用</a:t>
            </a:r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passwd</a:t>
            </a:r>
            <a:r>
              <a:rPr lang="en-US" altLang="zh-CN" dirty="0"/>
              <a:t> root</a:t>
            </a:r>
            <a:r>
              <a:rPr lang="zh-CN" altLang="en-US" dirty="0"/>
              <a:t>自行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9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安装虚拟机与载入映像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载入提供的映像，根据个人系统来分配计算资源。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建议：如果内存大于</a:t>
            </a:r>
            <a:r>
              <a:rPr lang="en-US" altLang="zh-CN" dirty="0"/>
              <a:t>4GB</a:t>
            </a:r>
            <a:r>
              <a:rPr lang="zh-CN" altLang="en-US" dirty="0"/>
              <a:t>，建议分配</a:t>
            </a:r>
            <a:r>
              <a:rPr lang="en-US" altLang="zh-CN" dirty="0"/>
              <a:t>3GB</a:t>
            </a:r>
            <a:r>
              <a:rPr lang="zh-CN" altLang="en-US" dirty="0"/>
              <a:t>内存或更多；如果内存为</a:t>
            </a:r>
            <a:r>
              <a:rPr lang="en-US" altLang="zh-CN" dirty="0"/>
              <a:t>4GB</a:t>
            </a:r>
            <a:r>
              <a:rPr lang="zh-CN" altLang="en-US" dirty="0"/>
              <a:t>，可以尝试分配</a:t>
            </a:r>
            <a:r>
              <a:rPr lang="en-US" altLang="zh-CN" dirty="0"/>
              <a:t>2GB</a:t>
            </a:r>
            <a:r>
              <a:rPr lang="zh-CN" altLang="en-US" dirty="0"/>
              <a:t>内存。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磁盘占用不超过</a:t>
            </a:r>
            <a:r>
              <a:rPr lang="en-US" altLang="zh-CN" dirty="0" smtClean="0"/>
              <a:t>20G</a:t>
            </a:r>
            <a:r>
              <a:rPr lang="zh-CN" altLang="en-US" dirty="0"/>
              <a:t> 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如果</a:t>
            </a:r>
            <a:r>
              <a:rPr lang="en-US" altLang="zh-CN" dirty="0"/>
              <a:t>CPU</a:t>
            </a:r>
            <a:r>
              <a:rPr lang="zh-CN" altLang="en-US" dirty="0"/>
              <a:t>是多核的，可以分配多核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70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虚拟机镜像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导入镜像文件到虚拟机软件中请参考配置文档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/>
              <a:t>演示在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下和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下如何打开系统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726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安装与配置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709746" cy="4351338"/>
          </a:xfrm>
        </p:spPr>
        <p:txBody>
          <a:bodyPr/>
          <a:lstStyle/>
          <a:p>
            <a:pPr algn="just"/>
            <a:r>
              <a:rPr lang="zh-CN" altLang="en-US" dirty="0"/>
              <a:t>方案一：使用虚拟机映像</a:t>
            </a:r>
            <a:endParaRPr lang="en-US" altLang="zh-CN" dirty="0"/>
          </a:p>
          <a:p>
            <a:pPr algn="just"/>
            <a:r>
              <a:rPr lang="zh-CN" altLang="en-US" dirty="0"/>
              <a:t>优点：快速、简便，保证可以运行</a:t>
            </a:r>
            <a:endParaRPr lang="en-US" altLang="zh-CN" dirty="0"/>
          </a:p>
          <a:p>
            <a:pPr algn="just"/>
            <a:r>
              <a:rPr lang="zh-CN" altLang="en-US" dirty="0"/>
              <a:t>缺点：可能卡顿，使用体验欠佳；无法使用</a:t>
            </a:r>
            <a:r>
              <a:rPr lang="en-US" altLang="zh-CN" dirty="0"/>
              <a:t>GPU</a:t>
            </a:r>
            <a:r>
              <a:rPr lang="zh-CN" altLang="en-US" dirty="0"/>
              <a:t>；并非长久之计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en-US" dirty="0"/>
              <a:t>不断试错，适合新手</a:t>
            </a:r>
            <a:r>
              <a:rPr lang="zh-CN" altLang="en-US" dirty="0" smtClean="0"/>
              <a:t>阶段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377353" y="1825625"/>
            <a:ext cx="47097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dirty="0"/>
              <a:t>方案二：本机安装</a:t>
            </a:r>
            <a:endParaRPr lang="en-US" altLang="zh-CN" dirty="0"/>
          </a:p>
          <a:p>
            <a:pPr algn="just"/>
            <a:r>
              <a:rPr lang="zh-CN" altLang="en-US" dirty="0"/>
              <a:t>优点：“一劳永逸”，充足的计算资源，以后可以直接运行、使用、编程的工作环境</a:t>
            </a:r>
            <a:endParaRPr lang="en-US" altLang="zh-CN" dirty="0"/>
          </a:p>
          <a:p>
            <a:pPr algn="just"/>
            <a:r>
              <a:rPr lang="zh-CN" altLang="en-US" dirty="0"/>
              <a:t>缺点：困难（系统</a:t>
            </a:r>
            <a:r>
              <a:rPr lang="en-US" altLang="zh-CN" dirty="0"/>
              <a:t>+</a:t>
            </a:r>
            <a:r>
              <a:rPr lang="zh-CN" altLang="en-US" dirty="0"/>
              <a:t>网络环境），尤其新手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en-US" dirty="0"/>
              <a:t>适合熟练和运用阶段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918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本机安装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建议：如果您使用的是</a:t>
            </a:r>
            <a:r>
              <a:rPr lang="en-US" altLang="zh-CN" dirty="0"/>
              <a:t>Linux</a:t>
            </a:r>
            <a:r>
              <a:rPr lang="zh-CN" altLang="en-US" dirty="0"/>
              <a:t>（例如</a:t>
            </a:r>
            <a:r>
              <a:rPr lang="en-US" altLang="zh-CN" dirty="0"/>
              <a:t>Ubuntu</a:t>
            </a:r>
            <a:r>
              <a:rPr lang="zh-CN" altLang="en-US" dirty="0"/>
              <a:t>）或者</a:t>
            </a:r>
            <a:r>
              <a:rPr lang="en-US" altLang="zh-CN" dirty="0"/>
              <a:t>Mac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系统，而且您对于命令行、</a:t>
            </a:r>
            <a:r>
              <a:rPr lang="en-US" altLang="zh-CN" dirty="0"/>
              <a:t>python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pip</a:t>
            </a:r>
            <a:r>
              <a:rPr lang="zh-CN" altLang="en-US" dirty="0"/>
              <a:t>及包依赖管理有着丰富的经验，而且您的电脑可以翻墙，那么我鼓励您尝试；如果您使用的</a:t>
            </a:r>
            <a:r>
              <a:rPr lang="en-US" altLang="zh-CN" dirty="0"/>
              <a:t>Windows</a:t>
            </a:r>
            <a:r>
              <a:rPr lang="zh-CN" altLang="en-US" dirty="0"/>
              <a:t>，安装时可能会遇到一些问题，您很可能需要借助百度、</a:t>
            </a:r>
            <a:r>
              <a:rPr lang="en-US" altLang="zh-CN" dirty="0"/>
              <a:t>Google</a:t>
            </a:r>
            <a:r>
              <a:rPr lang="zh-CN" altLang="en-US" dirty="0"/>
              <a:t>或者专业人员的帮助才能完成安装，我们提供了</a:t>
            </a:r>
            <a:r>
              <a:rPr lang="en-US" altLang="zh-CN" dirty="0"/>
              <a:t>Windows-64bit</a:t>
            </a:r>
            <a:r>
              <a:rPr lang="zh-CN" altLang="en-US" dirty="0"/>
              <a:t>的解决方案。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切记：如果是网络问题，您只能先实现翻墙；如果不是网络问题，一般可以通过百度或者</a:t>
            </a:r>
            <a:r>
              <a:rPr lang="en-US" altLang="zh-CN" dirty="0"/>
              <a:t>Google</a:t>
            </a:r>
            <a:r>
              <a:rPr lang="zh-CN" altLang="en-US" dirty="0"/>
              <a:t>解决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506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本机安装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64723" cy="4351338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zh-CN" dirty="0"/>
              <a:t>Linux</a:t>
            </a:r>
            <a:r>
              <a:rPr lang="zh-CN" altLang="en-US" dirty="0"/>
              <a:t>或者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/>
              <a:t>安装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Weka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zh-CN" altLang="en-US" dirty="0" smtClean="0"/>
              <a:t>按照</a:t>
            </a:r>
            <a:r>
              <a:rPr lang="zh-CN" altLang="en-US" dirty="0"/>
              <a:t>配置列表安装软件。请参考</a:t>
            </a:r>
            <a:r>
              <a:rPr lang="en-US" altLang="zh-CN" dirty="0" err="1"/>
              <a:t>TensorFlow</a:t>
            </a:r>
            <a:r>
              <a:rPr lang="zh-CN" altLang="en-US" dirty="0"/>
              <a:t>官方教程和百度、</a:t>
            </a:r>
            <a:r>
              <a:rPr lang="en-US" altLang="zh-CN" dirty="0"/>
              <a:t>Google</a:t>
            </a:r>
            <a:r>
              <a:rPr lang="zh-CN" altLang="en-US" dirty="0"/>
              <a:t>上的一些解决方案。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389077" y="1825625"/>
            <a:ext cx="4964723" cy="25793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dirty="0"/>
              <a:t>Windows</a:t>
            </a:r>
          </a:p>
          <a:p>
            <a:pPr algn="just">
              <a:lnSpc>
                <a:spcPct val="150000"/>
              </a:lnSpc>
            </a:pPr>
            <a:r>
              <a:rPr lang="zh-CN" altLang="en-US" dirty="0"/>
              <a:t>安装</a:t>
            </a:r>
            <a:r>
              <a:rPr lang="en-US" altLang="zh-CN" dirty="0"/>
              <a:t>Java</a:t>
            </a:r>
            <a:r>
              <a:rPr lang="zh-CN" altLang="en-US" dirty="0"/>
              <a:t>和</a:t>
            </a:r>
            <a:r>
              <a:rPr lang="en-US" altLang="zh-CN" dirty="0"/>
              <a:t>Weka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/>
              <a:t>支持</a:t>
            </a:r>
            <a:r>
              <a:rPr lang="en-US" altLang="zh-CN" dirty="0"/>
              <a:t>Windows</a:t>
            </a:r>
            <a:r>
              <a:rPr lang="zh-CN" altLang="en-US" dirty="0"/>
              <a:t>平台，但是只能在</a:t>
            </a:r>
            <a:r>
              <a:rPr lang="en-US" altLang="zh-CN" dirty="0"/>
              <a:t>Python3.5</a:t>
            </a:r>
            <a:r>
              <a:rPr lang="zh-CN" altLang="en-US" dirty="0"/>
              <a:t>下工作。学习可以使用。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424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配置与运行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163300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/>
              <a:t>安装必备开发包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python-pip </a:t>
            </a:r>
            <a:r>
              <a:rPr lang="en-US" altLang="zh-CN" dirty="0" smtClean="0"/>
              <a:t>python-dev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apt-get install </a:t>
            </a:r>
            <a:r>
              <a:rPr lang="en-US" altLang="zh-CN" dirty="0" smtClean="0"/>
              <a:t>oracle-java8-installer (</a:t>
            </a:r>
            <a:r>
              <a:rPr lang="zh-CN" altLang="en-US" dirty="0" smtClean="0"/>
              <a:t>先加入软件源</a:t>
            </a:r>
            <a:r>
              <a:rPr lang="en-US" altLang="zh-CN" dirty="0" smtClean="0"/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参考</a:t>
            </a:r>
            <a:r>
              <a:rPr lang="en-US" altLang="zh-CN" dirty="0" smtClean="0"/>
              <a:t>Weka</a:t>
            </a:r>
            <a:r>
              <a:rPr lang="zh-CN" altLang="en-US" dirty="0"/>
              <a:t>官方</a:t>
            </a:r>
            <a:r>
              <a:rPr lang="zh-CN" altLang="en-US" dirty="0" smtClean="0"/>
              <a:t>文档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www.cs.waikato.ac.nz/ml/weka/downloading.html</a:t>
            </a:r>
            <a:endParaRPr lang="en-US" altLang="zh-CN" dirty="0" smtClean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参考</a:t>
            </a:r>
            <a:r>
              <a:rPr lang="en-US" altLang="zh-CN" dirty="0" err="1"/>
              <a:t>TensorFlow</a:t>
            </a:r>
            <a:r>
              <a:rPr lang="zh-CN" altLang="en-US" dirty="0"/>
              <a:t>官方文档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://www.tensorflow.org/install/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 smtClean="0"/>
              <a:t>安装</a:t>
            </a:r>
            <a:r>
              <a:rPr lang="en-US" altLang="zh-CN" dirty="0" err="1"/>
              <a:t>NumPy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zh-CN" dirty="0" err="1"/>
              <a:t>sudo</a:t>
            </a:r>
            <a:r>
              <a:rPr lang="en-US" altLang="zh-CN" dirty="0"/>
              <a:t> pip install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/>
              <a:t>安装</a:t>
            </a:r>
            <a:r>
              <a:rPr lang="en-US" altLang="zh-CN" dirty="0" err="1"/>
              <a:t>TensorFlow</a:t>
            </a:r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dirty="0"/>
              <a:t>其他工具没有</a:t>
            </a:r>
            <a:r>
              <a:rPr lang="zh-CN" altLang="en-US" dirty="0" smtClean="0"/>
              <a:t>一一列举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63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配置与运行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推荐使用</a:t>
            </a:r>
            <a:r>
              <a:rPr lang="en-US" altLang="zh-CN" dirty="0"/>
              <a:t>Ubuntu (</a:t>
            </a:r>
            <a:r>
              <a:rPr lang="en-US" altLang="zh-CN" dirty="0" err="1"/>
              <a:t>CenOS</a:t>
            </a:r>
            <a:r>
              <a:rPr lang="en-US" altLang="zh-CN" dirty="0"/>
              <a:t>…)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推荐</a:t>
            </a:r>
            <a:r>
              <a:rPr lang="zh-CN" altLang="en-US" dirty="0"/>
              <a:t>使用</a:t>
            </a:r>
            <a:r>
              <a:rPr lang="en-US" altLang="zh-CN" dirty="0"/>
              <a:t>GitHub (</a:t>
            </a:r>
            <a:r>
              <a:rPr lang="en-US" altLang="zh-CN" dirty="0" err="1"/>
              <a:t>PyCharm</a:t>
            </a:r>
            <a:r>
              <a:rPr lang="zh-CN" altLang="en-US" dirty="0"/>
              <a:t>中可以直接使用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教学推荐使用</a:t>
            </a:r>
            <a:r>
              <a:rPr lang="en-US" altLang="zh-CN" dirty="0" err="1"/>
              <a:t>IPython</a:t>
            </a:r>
            <a:r>
              <a:rPr lang="en-US" altLang="zh-CN" dirty="0"/>
              <a:t> Notebook</a:t>
            </a:r>
            <a:r>
              <a:rPr lang="zh-CN" altLang="en-US" dirty="0"/>
              <a:t>（</a:t>
            </a:r>
            <a:r>
              <a:rPr lang="en-US" altLang="zh-CN" dirty="0"/>
              <a:t> </a:t>
            </a:r>
            <a:r>
              <a:rPr lang="en-US" altLang="zh-CN" dirty="0" err="1"/>
              <a:t>Jupyter</a:t>
            </a:r>
            <a:r>
              <a:rPr lang="en-US" altLang="zh-CN" dirty="0"/>
              <a:t> Notebook 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推荐的</a:t>
            </a:r>
            <a:r>
              <a:rPr lang="en-US" altLang="zh-CN" dirty="0"/>
              <a:t>Python IDE</a:t>
            </a:r>
            <a:r>
              <a:rPr lang="zh-CN" altLang="en-US" dirty="0"/>
              <a:t>：</a:t>
            </a:r>
            <a:r>
              <a:rPr lang="en-US" altLang="zh-CN" dirty="0" err="1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Edition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推荐</a:t>
            </a:r>
            <a:r>
              <a:rPr lang="zh-CN" altLang="en-US" dirty="0"/>
              <a:t>使用</a:t>
            </a:r>
            <a:r>
              <a:rPr lang="en-US" altLang="zh-CN" dirty="0"/>
              <a:t>NVIDIA</a:t>
            </a:r>
            <a:r>
              <a:rPr lang="zh-CN" altLang="en-US" dirty="0"/>
              <a:t>显卡大幅加速运算（十倍甚至更多）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如果您不能访问一些国外网站，建议使用翻墙软件（如</a:t>
            </a:r>
            <a:r>
              <a:rPr lang="en-US" altLang="zh-CN" dirty="0"/>
              <a:t>XX-Net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en-US" altLang="zh-CN" dirty="0" err="1"/>
              <a:t>GoAgent</a:t>
            </a:r>
            <a:r>
              <a:rPr lang="zh-CN" altLang="en-US" dirty="0"/>
              <a:t>，或者自行购买</a:t>
            </a:r>
            <a:r>
              <a:rPr lang="en-US" altLang="zh-CN" dirty="0" err="1"/>
              <a:t>Shadowsocks</a:t>
            </a:r>
            <a:r>
              <a:rPr lang="zh-CN" altLang="en-US" dirty="0"/>
              <a:t>）    </a:t>
            </a:r>
            <a:r>
              <a:rPr lang="zh-CN" altLang="en-US" dirty="0" smtClean="0"/>
              <a:t> </a:t>
            </a:r>
            <a:r>
              <a:rPr lang="zh-CN" altLang="en-US" dirty="0">
                <a:solidFill>
                  <a:srgbClr val="FF0000"/>
                </a:solidFill>
              </a:rPr>
              <a:t>注：个人建议，</a:t>
            </a:r>
            <a:r>
              <a:rPr lang="zh-CN" altLang="en-US" dirty="0" smtClean="0">
                <a:solidFill>
                  <a:srgbClr val="FF0000"/>
                </a:solidFill>
              </a:rPr>
              <a:t>免责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93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声明与致谢 </a:t>
            </a:r>
            <a:r>
              <a:rPr lang="en-US" altLang="zh-CN" dirty="0"/>
              <a:t>Acknowledgments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大部分资料取自于</a:t>
            </a:r>
            <a:r>
              <a:rPr lang="en-US" altLang="zh-CN" dirty="0" err="1"/>
              <a:t>TensorFlow</a:t>
            </a:r>
            <a:r>
              <a:rPr lang="zh-CN" altLang="en-US" dirty="0"/>
              <a:t>官方网站、斯坦福大学</a:t>
            </a:r>
            <a:r>
              <a:rPr lang="en-US" altLang="zh-CN" dirty="0"/>
              <a:t>CS224d</a:t>
            </a:r>
            <a:r>
              <a:rPr lang="zh-CN" altLang="en-US" dirty="0"/>
              <a:t>课件、</a:t>
            </a:r>
            <a:r>
              <a:rPr lang="en-US" altLang="zh-CN" dirty="0" err="1"/>
              <a:t>Github</a:t>
            </a:r>
            <a:r>
              <a:rPr lang="zh-CN" altLang="en-US" dirty="0"/>
              <a:t>的部分代码仓库、</a:t>
            </a:r>
            <a:r>
              <a:rPr lang="en-US" altLang="zh-CN" dirty="0"/>
              <a:t>Python</a:t>
            </a:r>
            <a:r>
              <a:rPr lang="zh-CN" altLang="en-US" dirty="0"/>
              <a:t>相关的网站与教程，一部分来源于网络和搜索引擎，在可能的情况下已经添加了很多超链接和</a:t>
            </a:r>
            <a:r>
              <a:rPr lang="zh-CN" altLang="en-US" dirty="0" smtClean="0"/>
              <a:t>引用，也有部分资料和代码是自行完成的。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配置过程中难免涉及到经验性地推荐一些解决方案，作者与这些软件的开发者均利益无关，仅作个人推荐。推荐的软件大多是开源的，或者是可以免费获得的。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使用</a:t>
            </a:r>
            <a:r>
              <a:rPr lang="en-US" altLang="zh-CN" dirty="0"/>
              <a:t>VMware</a:t>
            </a:r>
            <a:r>
              <a:rPr lang="zh-CN" altLang="en-US" dirty="0"/>
              <a:t>和</a:t>
            </a:r>
            <a:r>
              <a:rPr lang="en-US" altLang="zh-CN" dirty="0" err="1"/>
              <a:t>VirtualBox</a:t>
            </a:r>
            <a:r>
              <a:rPr lang="zh-CN" altLang="en-US" dirty="0"/>
              <a:t>提供的虚拟机软件支持（免费版）。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宿主系统仅支持</a:t>
            </a:r>
            <a:r>
              <a:rPr lang="en-US" altLang="zh-CN" dirty="0">
                <a:solidFill>
                  <a:srgbClr val="FF0000"/>
                </a:solidFill>
              </a:rPr>
              <a:t>64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zh-CN" altLang="en-US" dirty="0"/>
              <a:t>系统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2779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配置与</a:t>
            </a:r>
            <a:r>
              <a:rPr lang="zh-CN" altLang="en-US" dirty="0" smtClean="0"/>
              <a:t>运行：</a:t>
            </a:r>
            <a:r>
              <a:rPr lang="en-US" altLang="zh-CN" dirty="0" err="1"/>
              <a:t>p</a:t>
            </a:r>
            <a:r>
              <a:rPr lang="en-US" altLang="zh-CN" dirty="0" err="1" smtClean="0"/>
              <a:t>yenv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413131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Python </a:t>
            </a:r>
            <a:r>
              <a:rPr lang="zh-CN" altLang="en-US" dirty="0"/>
              <a:t>多版本</a:t>
            </a:r>
            <a:r>
              <a:rPr lang="zh-CN" altLang="en-US" dirty="0" smtClean="0"/>
              <a:t>共存管理工具</a:t>
            </a:r>
            <a:r>
              <a:rPr lang="en-US" altLang="zh-CN" dirty="0" err="1" smtClean="0"/>
              <a:t>pyenv</a:t>
            </a:r>
            <a:endParaRPr lang="en-US" altLang="zh-CN" dirty="0" smtClean="0"/>
          </a:p>
          <a:p>
            <a:pPr lvl="1"/>
            <a:r>
              <a:rPr lang="zh-CN" altLang="en-US" dirty="0"/>
              <a:t>不同版本需要不同版本的</a:t>
            </a:r>
            <a:r>
              <a:rPr lang="en-US" altLang="zh-CN" dirty="0"/>
              <a:t>CUDA</a:t>
            </a:r>
          </a:p>
          <a:p>
            <a:pPr lvl="1"/>
            <a:r>
              <a:rPr lang="zh-CN" altLang="en-US" dirty="0"/>
              <a:t>不同用户需要不同版本</a:t>
            </a:r>
            <a:endParaRPr lang="en-US" altLang="zh-CN" dirty="0"/>
          </a:p>
          <a:p>
            <a:pPr lvl="1"/>
            <a:r>
              <a:rPr lang="zh-CN" altLang="en-US" dirty="0"/>
              <a:t>一台服务器需要不同版本</a:t>
            </a:r>
            <a:endParaRPr lang="en-US" altLang="zh-CN" dirty="0"/>
          </a:p>
          <a:p>
            <a:pPr lvl="1"/>
            <a:r>
              <a:rPr lang="en-US" altLang="zh-CN" dirty="0"/>
              <a:t>Python3.5 vs. Python2.7</a:t>
            </a:r>
          </a:p>
          <a:p>
            <a:endParaRPr lang="en-US" altLang="zh-CN" dirty="0"/>
          </a:p>
          <a:p>
            <a:r>
              <a:rPr lang="zh-CN" altLang="en-US" dirty="0"/>
              <a:t>一台服务器包含多个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r>
              <a:rPr lang="zh-CN" altLang="en-US" dirty="0"/>
              <a:t>每个用户包含多个</a:t>
            </a:r>
            <a:r>
              <a:rPr lang="en-US" altLang="zh-CN" dirty="0"/>
              <a:t>Python</a:t>
            </a:r>
            <a:r>
              <a:rPr lang="zh-CN" altLang="en-US" dirty="0"/>
              <a:t>环境</a:t>
            </a:r>
            <a:endParaRPr lang="en-US" altLang="zh-CN" dirty="0"/>
          </a:p>
          <a:p>
            <a:r>
              <a:rPr lang="zh-CN" altLang="en-US" dirty="0"/>
              <a:t>每个</a:t>
            </a:r>
            <a:r>
              <a:rPr lang="en-US" altLang="zh-CN" dirty="0"/>
              <a:t>Python</a:t>
            </a:r>
            <a:r>
              <a:rPr lang="zh-CN" altLang="en-US" dirty="0"/>
              <a:t>环境包含一个</a:t>
            </a:r>
            <a:r>
              <a:rPr lang="en-US" altLang="zh-CN" dirty="0"/>
              <a:t>TF</a:t>
            </a:r>
            <a:r>
              <a:rPr lang="zh-CN" altLang="en-US" dirty="0"/>
              <a:t>版本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内容占位符 3"/>
          <p:cNvSpPr txBox="1">
            <a:spLocks/>
          </p:cNvSpPr>
          <p:nvPr/>
        </p:nvSpPr>
        <p:spPr>
          <a:xfrm>
            <a:off x="6172199" y="1825625"/>
            <a:ext cx="5697583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hlinkClick r:id="rId2"/>
              </a:rPr>
              <a:t>使用</a:t>
            </a:r>
            <a:r>
              <a:rPr lang="en-US" altLang="zh-CN" dirty="0" err="1" smtClean="0">
                <a:hlinkClick r:id="rId2"/>
              </a:rPr>
              <a:t>pyenv</a:t>
            </a:r>
            <a:r>
              <a:rPr lang="en-US" altLang="zh-CN" dirty="0" smtClean="0">
                <a:hlinkClick r:id="rId2"/>
              </a:rPr>
              <a:t> </a:t>
            </a:r>
            <a:r>
              <a:rPr lang="zh-CN" altLang="en-US" dirty="0" smtClean="0">
                <a:hlinkClick r:id="rId2"/>
              </a:rPr>
              <a:t>管理多個</a:t>
            </a:r>
            <a:r>
              <a:rPr lang="en-US" altLang="zh-CN" dirty="0" smtClean="0">
                <a:hlinkClick r:id="rId2"/>
              </a:rPr>
              <a:t>Python </a:t>
            </a:r>
            <a:r>
              <a:rPr lang="zh-CN" altLang="en-US" dirty="0" smtClean="0">
                <a:hlinkClick r:id="rId2"/>
              </a:rPr>
              <a:t>版本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 smtClean="0"/>
              <a:t>	https://github.com/pyenv/pyenv</a:t>
            </a: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5" name="Picture 2" descr="https://camo.githubusercontent.com/0e35e6235405bbcfcc0541b52c62dbd72094dde3/68747470733a2f2f692e6779617a6f2e636f6d2f3639396135383932376237376534366537316364363734633766633761373864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44" y="2986494"/>
            <a:ext cx="5102224" cy="34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5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配置与运行：</a:t>
            </a:r>
            <a:r>
              <a:rPr lang="en-US" altLang="zh-CN" dirty="0" err="1"/>
              <a:t>pyenv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 err="1"/>
              <a:t>git</a:t>
            </a:r>
            <a:r>
              <a:rPr lang="en-US" altLang="zh-CN" dirty="0"/>
              <a:t> clone </a:t>
            </a:r>
            <a:r>
              <a:rPr lang="en-US" altLang="zh-CN" dirty="0">
                <a:hlinkClick r:id="rId2"/>
              </a:rPr>
              <a:t>https://github.com/pyenv/pyenv.git</a:t>
            </a:r>
            <a:r>
              <a:rPr lang="en-US" altLang="zh-CN" dirty="0"/>
              <a:t> ~/.</a:t>
            </a:r>
            <a:r>
              <a:rPr lang="en-US" altLang="zh-CN" dirty="0" err="1"/>
              <a:t>pyenv</a:t>
            </a:r>
            <a:endParaRPr lang="en-US" altLang="zh-CN" dirty="0"/>
          </a:p>
          <a:p>
            <a:r>
              <a:rPr lang="en-US" altLang="zh-CN" dirty="0"/>
              <a:t>echo 'export PYENV_ROOT="$HOME/.</a:t>
            </a:r>
            <a:r>
              <a:rPr lang="en-US" altLang="zh-CN" dirty="0" err="1"/>
              <a:t>pyenv</a:t>
            </a:r>
            <a:r>
              <a:rPr lang="en-US" altLang="zh-CN" dirty="0"/>
              <a:t>"' &gt;&gt; ~/.</a:t>
            </a:r>
            <a:r>
              <a:rPr lang="en-US" altLang="zh-CN" dirty="0" err="1"/>
              <a:t>bashrc</a:t>
            </a:r>
            <a:endParaRPr lang="en-US" altLang="zh-CN" dirty="0"/>
          </a:p>
          <a:p>
            <a:r>
              <a:rPr lang="en-US" altLang="zh-CN" dirty="0"/>
              <a:t>echo 'export PATH="$PYENV_ROOT/bin:$PATH"' &gt;&gt; ~/.</a:t>
            </a:r>
            <a:r>
              <a:rPr lang="en-US" altLang="zh-CN" dirty="0" err="1"/>
              <a:t>bashrc</a:t>
            </a:r>
            <a:endParaRPr lang="en-US" altLang="zh-CN" dirty="0"/>
          </a:p>
          <a:p>
            <a:r>
              <a:rPr lang="en-US" altLang="zh-CN" dirty="0"/>
              <a:t>echo '</a:t>
            </a:r>
            <a:r>
              <a:rPr lang="en-US" altLang="zh-CN" dirty="0" err="1"/>
              <a:t>eval</a:t>
            </a:r>
            <a:r>
              <a:rPr lang="en-US" altLang="zh-CN" dirty="0"/>
              <a:t> "$(</a:t>
            </a:r>
            <a:r>
              <a:rPr lang="en-US" altLang="zh-CN" dirty="0" err="1"/>
              <a:t>pyenv</a:t>
            </a:r>
            <a:r>
              <a:rPr lang="en-US" altLang="zh-CN" dirty="0"/>
              <a:t> </a:t>
            </a:r>
            <a:r>
              <a:rPr lang="en-US" altLang="zh-CN" dirty="0" err="1"/>
              <a:t>init</a:t>
            </a:r>
            <a:r>
              <a:rPr lang="en-US" altLang="zh-CN" dirty="0"/>
              <a:t> -)"' &gt;&gt; ~/.</a:t>
            </a:r>
            <a:r>
              <a:rPr lang="en-US" altLang="zh-CN" dirty="0" err="1"/>
              <a:t>bashrc</a:t>
            </a:r>
            <a:endParaRPr lang="en-US" altLang="zh-CN" dirty="0"/>
          </a:p>
          <a:p>
            <a:r>
              <a:rPr lang="en-US" altLang="zh-CN" dirty="0"/>
              <a:t>exec $SHELL</a:t>
            </a:r>
          </a:p>
          <a:p>
            <a:r>
              <a:rPr lang="en-US" altLang="zh-CN" dirty="0" err="1"/>
              <a:t>pyenv</a:t>
            </a:r>
            <a:r>
              <a:rPr lang="en-US" altLang="zh-CN" dirty="0"/>
              <a:t> install 2.7.12</a:t>
            </a:r>
          </a:p>
          <a:p>
            <a:r>
              <a:rPr lang="en-US" altLang="zh-CN" dirty="0" err="1"/>
              <a:t>pyenv</a:t>
            </a:r>
            <a:r>
              <a:rPr lang="en-US" altLang="zh-CN" dirty="0"/>
              <a:t> versions</a:t>
            </a:r>
          </a:p>
          <a:p>
            <a:r>
              <a:rPr lang="en-US" altLang="zh-CN" dirty="0" err="1"/>
              <a:t>pyenv</a:t>
            </a:r>
            <a:r>
              <a:rPr lang="en-US" altLang="zh-CN" dirty="0"/>
              <a:t> global 2.7.12</a:t>
            </a:r>
          </a:p>
          <a:p>
            <a:r>
              <a:rPr lang="en-US" altLang="zh-CN" dirty="0" err="1"/>
              <a:t>pyenv</a:t>
            </a:r>
            <a:r>
              <a:rPr lang="en-US" altLang="zh-CN" dirty="0"/>
              <a:t> </a:t>
            </a:r>
            <a:r>
              <a:rPr lang="en-US" altLang="zh-CN" dirty="0" smtClean="0"/>
              <a:t>versions</a:t>
            </a:r>
          </a:p>
          <a:p>
            <a:r>
              <a:rPr lang="en-US" altLang="zh-CN" dirty="0" smtClean="0"/>
              <a:t>pip install </a:t>
            </a:r>
            <a:r>
              <a:rPr lang="en-US" altLang="zh-CN" dirty="0" err="1" smtClean="0"/>
              <a:t>numpy</a:t>
            </a:r>
            <a:endParaRPr lang="en-US" altLang="zh-CN" dirty="0" smtClean="0"/>
          </a:p>
          <a:p>
            <a:r>
              <a:rPr lang="en-US" altLang="zh-CN" dirty="0" smtClean="0"/>
              <a:t>pip install </a:t>
            </a:r>
            <a:r>
              <a:rPr lang="en-US" altLang="zh-CN" dirty="0" err="1" smtClean="0"/>
              <a:t>ipython</a:t>
            </a:r>
            <a:endParaRPr lang="en-US" altLang="zh-CN" dirty="0" smtClean="0"/>
          </a:p>
          <a:p>
            <a:r>
              <a:rPr lang="en-US" altLang="zh-CN" dirty="0" smtClean="0"/>
              <a:t>which </a:t>
            </a:r>
            <a:r>
              <a:rPr lang="en-US" altLang="zh-CN" dirty="0" err="1" smtClean="0"/>
              <a:t>ipython</a:t>
            </a:r>
            <a:endParaRPr lang="en-US" altLang="zh-CN" dirty="0" smtClean="0"/>
          </a:p>
          <a:p>
            <a:r>
              <a:rPr lang="en-US" altLang="zh-CN" dirty="0" smtClean="0"/>
              <a:t>pip install </a:t>
            </a:r>
            <a:r>
              <a:rPr lang="en-US" altLang="zh-CN" dirty="0" err="1" smtClean="0"/>
              <a:t>tensorflow-gpu</a:t>
            </a:r>
            <a:endParaRPr lang="en-US" altLang="zh-CN" dirty="0" smtClean="0"/>
          </a:p>
          <a:p>
            <a:r>
              <a:rPr lang="en-US" altLang="zh-CN" dirty="0" smtClean="0"/>
              <a:t>pip install </a:t>
            </a:r>
            <a:r>
              <a:rPr lang="en-US" altLang="zh-CN" dirty="0" err="1" smtClean="0"/>
              <a:t>tensorflow</a:t>
            </a:r>
            <a:endParaRPr lang="en-US" altLang="zh-CN" dirty="0" smtClean="0"/>
          </a:p>
          <a:p>
            <a:r>
              <a:rPr lang="zh-CN" altLang="en-US" dirty="0" smtClean="0"/>
              <a:t>注意：</a:t>
            </a:r>
            <a:r>
              <a:rPr lang="en-US" altLang="zh-CN" dirty="0" smtClean="0"/>
              <a:t>MAC</a:t>
            </a:r>
            <a:r>
              <a:rPr lang="zh-CN" altLang="en-US" dirty="0" smtClean="0"/>
              <a:t>下要手动执行“</a:t>
            </a:r>
            <a:r>
              <a:rPr lang="en-US" altLang="zh-CN" dirty="0" smtClean="0"/>
              <a:t>exec $SHELL”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927" y="1977862"/>
            <a:ext cx="5034573" cy="404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5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配置与运行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独立安装，还需要以下工具</a:t>
            </a:r>
            <a:r>
              <a:rPr lang="en-US" altLang="zh-CN" dirty="0"/>
              <a:t>/</a:t>
            </a:r>
            <a:r>
              <a:rPr lang="zh-CN" altLang="en-US" dirty="0"/>
              <a:t>软件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安装绘图工具包：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i="1" dirty="0" err="1"/>
              <a:t>sudo</a:t>
            </a:r>
            <a:r>
              <a:rPr lang="en-US" altLang="zh-CN" i="1" dirty="0"/>
              <a:t> apt-get install python-</a:t>
            </a:r>
            <a:r>
              <a:rPr lang="en-US" altLang="zh-CN" i="1" dirty="0" err="1"/>
              <a:t>matplotlib</a:t>
            </a:r>
            <a:endParaRPr lang="en-US" altLang="zh-CN" i="1" dirty="0"/>
          </a:p>
          <a:p>
            <a:pPr lvl="2">
              <a:lnSpc>
                <a:spcPct val="150000"/>
              </a:lnSpc>
            </a:pPr>
            <a:r>
              <a:rPr lang="en-US" altLang="zh-CN" i="1" dirty="0" err="1"/>
              <a:t>sudo</a:t>
            </a:r>
            <a:r>
              <a:rPr lang="en-US" altLang="zh-CN" i="1" dirty="0"/>
              <a:t> pip install  </a:t>
            </a:r>
            <a:r>
              <a:rPr lang="en-US" altLang="zh-CN" i="1" dirty="0" err="1"/>
              <a:t>matplotlib</a:t>
            </a:r>
            <a:endParaRPr lang="en-US" altLang="zh-CN" i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安装</a:t>
            </a:r>
            <a:r>
              <a:rPr lang="en-US" altLang="zh-CN" dirty="0"/>
              <a:t>NLTK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i="1" dirty="0" err="1"/>
              <a:t>sudo</a:t>
            </a:r>
            <a:r>
              <a:rPr lang="en-US" altLang="zh-CN" i="1" dirty="0"/>
              <a:t> pip install </a:t>
            </a:r>
            <a:r>
              <a:rPr lang="en-US" altLang="zh-CN" i="1" dirty="0" err="1"/>
              <a:t>nltk</a:t>
            </a:r>
            <a:endParaRPr lang="en-US" altLang="zh-CN" i="1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安装中文分词工具</a:t>
            </a:r>
            <a:r>
              <a:rPr lang="en-US" altLang="zh-CN" dirty="0" err="1"/>
              <a:t>jieba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>
              <a:lnSpc>
                <a:spcPct val="150000"/>
              </a:lnSpc>
            </a:pPr>
            <a:r>
              <a:rPr lang="en-US" altLang="zh-CN" i="1" dirty="0" err="1"/>
              <a:t>sudo</a:t>
            </a:r>
            <a:r>
              <a:rPr lang="en-US" altLang="zh-CN" i="1" dirty="0"/>
              <a:t> pip install </a:t>
            </a:r>
            <a:r>
              <a:rPr lang="en-US" altLang="zh-CN" i="1" dirty="0" err="1"/>
              <a:t>jieba</a:t>
            </a:r>
            <a:endParaRPr lang="en-US" altLang="zh-CN" i="1" dirty="0"/>
          </a:p>
          <a:p>
            <a:pPr lvl="1">
              <a:lnSpc>
                <a:spcPct val="150000"/>
              </a:lnSpc>
            </a:pPr>
            <a:r>
              <a:rPr lang="zh-CN" altLang="en-US" i="1" dirty="0"/>
              <a:t>其他工具：</a:t>
            </a:r>
            <a:endParaRPr lang="en-US" altLang="zh-CN" i="1" dirty="0"/>
          </a:p>
          <a:p>
            <a:pPr lvl="2">
              <a:lnSpc>
                <a:spcPct val="150000"/>
              </a:lnSpc>
            </a:pPr>
            <a:r>
              <a:rPr lang="en-US" altLang="zh-CN" i="1" dirty="0" err="1"/>
              <a:t>sudo</a:t>
            </a:r>
            <a:r>
              <a:rPr lang="en-US" altLang="zh-CN" i="1" dirty="0"/>
              <a:t> pip install </a:t>
            </a:r>
            <a:r>
              <a:rPr lang="en-US" altLang="zh-CN" dirty="0" err="1"/>
              <a:t>sklearn</a:t>
            </a:r>
            <a:r>
              <a:rPr lang="en-US" altLang="zh-CN" dirty="0"/>
              <a:t> </a:t>
            </a:r>
            <a:r>
              <a:rPr lang="en-US" altLang="zh-CN" dirty="0" err="1"/>
              <a:t>scipy</a:t>
            </a:r>
            <a:endParaRPr lang="zh-CN" altLang="en-US" i="1" dirty="0"/>
          </a:p>
          <a:p>
            <a:endParaRPr lang="zh-CN" altLang="en-US" dirty="0"/>
          </a:p>
        </p:txBody>
      </p:sp>
      <p:pic>
        <p:nvPicPr>
          <p:cNvPr id="4" name="图片 3" descr="C:\Users\hesz\AppData\Roaming\Tencent\Users\345804519\QQ\WinTemp\RichOle\4FBQ3]]T$XY5%I}S%%K0Q)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62" y="1569335"/>
            <a:ext cx="5497045" cy="207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C:\Users\hesz\AppData\Roaming\Tencent\Users\345804519\QQ\WinTemp\RichOle\`U10E0B1[(A[L4G91AN89MJ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61" y="3871584"/>
            <a:ext cx="5497045" cy="22344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474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可能用到的网站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>
                <a:hlinkClick r:id="rId2"/>
              </a:rPr>
              <a:t>http://www.cs.waikato.ac.nz/ml/weka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http://tensorflow.org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http://keras.io/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http://www.numpy.org/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https://developer.nvidia.com/cuda-zone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http://scikit-learn.org/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https://github.com/</a:t>
            </a:r>
            <a:endParaRPr lang="en-US" altLang="zh-CN" dirty="0"/>
          </a:p>
          <a:p>
            <a:r>
              <a:rPr lang="en-US" altLang="zh-CN" dirty="0">
                <a:hlinkClick r:id="rId9"/>
              </a:rPr>
              <a:t>http://cs229.stanford.edu/materials.html</a:t>
            </a:r>
            <a:endParaRPr lang="en-US" altLang="zh-CN" dirty="0"/>
          </a:p>
          <a:p>
            <a:r>
              <a:rPr lang="en-US" altLang="zh-CN" dirty="0">
                <a:hlinkClick r:id="rId10"/>
              </a:rPr>
              <a:t>http://</a:t>
            </a:r>
            <a:r>
              <a:rPr lang="en-US" altLang="zh-CN" dirty="0" smtClean="0">
                <a:hlinkClick r:id="rId10"/>
              </a:rPr>
              <a:t>cs224d.stanford.edu/</a:t>
            </a:r>
            <a:endParaRPr lang="en-US" altLang="zh-CN" dirty="0" smtClean="0"/>
          </a:p>
          <a:p>
            <a:r>
              <a:rPr lang="en-US" altLang="zh-CN" dirty="0" smtClean="0">
                <a:hlinkClick r:id="rId11"/>
              </a:rPr>
              <a:t>http</a:t>
            </a:r>
            <a:r>
              <a:rPr lang="en-US" altLang="zh-CN" dirty="0">
                <a:hlinkClick r:id="rId11"/>
              </a:rPr>
              <a:t>://cs231n.stanford.edu/</a:t>
            </a:r>
            <a:endParaRPr lang="en-US" altLang="zh-CN" dirty="0"/>
          </a:p>
          <a:p>
            <a:r>
              <a:rPr lang="en-US" altLang="zh-CN" dirty="0">
                <a:hlinkClick r:id="rId12"/>
              </a:rPr>
              <a:t>http://ufldl.stanford.edu/tutorial/</a:t>
            </a:r>
            <a:endParaRPr lang="en-US" altLang="zh-CN" dirty="0"/>
          </a:p>
          <a:p>
            <a:r>
              <a:rPr lang="en-US" altLang="zh-CN" dirty="0">
                <a:hlinkClick r:id="rId13"/>
              </a:rPr>
              <a:t>http://</a:t>
            </a:r>
            <a:r>
              <a:rPr lang="en-US" altLang="zh-CN" dirty="0" smtClean="0">
                <a:hlinkClick r:id="rId13"/>
              </a:rPr>
              <a:t>neuralnetworksanddeeplearning.com</a:t>
            </a:r>
            <a:endParaRPr lang="en-US" altLang="zh-CN" dirty="0" smtClean="0"/>
          </a:p>
          <a:p>
            <a:r>
              <a:rPr lang="en-US" altLang="zh-CN" dirty="0" smtClean="0">
                <a:hlinkClick r:id="rId14"/>
              </a:rPr>
              <a:t>http</a:t>
            </a:r>
            <a:r>
              <a:rPr lang="en-US" altLang="zh-CN" dirty="0">
                <a:hlinkClick r:id="rId14"/>
              </a:rPr>
              <a:t>://www.deeplearningbook.org/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93" y="3381991"/>
            <a:ext cx="4787329" cy="32998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93" y="740804"/>
            <a:ext cx="4787329" cy="250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1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实践开发环境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944815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为了保证学习效果，我们希望大家都能够配好环境。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Weka</a:t>
            </a:r>
            <a:r>
              <a:rPr lang="zh-CN" altLang="en-US" dirty="0" smtClean="0"/>
              <a:t>工具存储于</a:t>
            </a:r>
            <a:r>
              <a:rPr lang="en-US" altLang="zh-CN" dirty="0"/>
              <a:t>~/</a:t>
            </a:r>
            <a:r>
              <a:rPr lang="en-US" altLang="zh-CN" dirty="0" smtClean="0"/>
              <a:t>locals/weka-3-8-1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 smtClean="0"/>
              <a:t>任务栏</a:t>
            </a:r>
            <a:r>
              <a:rPr lang="zh-CN" altLang="en-US" dirty="0"/>
              <a:t>上的</a:t>
            </a:r>
            <a:r>
              <a:rPr lang="en-US" altLang="zh-CN" dirty="0" err="1"/>
              <a:t>PyCharm</a:t>
            </a:r>
            <a:r>
              <a:rPr lang="zh-CN" altLang="en-US" dirty="0"/>
              <a:t> </a:t>
            </a:r>
            <a:r>
              <a:rPr lang="en-US" altLang="zh-CN" dirty="0" smtClean="0"/>
              <a:t>(IDE)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IPython</a:t>
            </a:r>
            <a:r>
              <a:rPr lang="en-US" altLang="zh-CN" dirty="0" smtClean="0"/>
              <a:t> </a:t>
            </a:r>
            <a:r>
              <a:rPr lang="en-US" altLang="zh-CN" dirty="0"/>
              <a:t>Notebook</a:t>
            </a:r>
            <a:r>
              <a:rPr lang="zh-CN" altLang="en-US" dirty="0"/>
              <a:t>是这次主要</a:t>
            </a:r>
            <a:r>
              <a:rPr lang="zh-CN" altLang="en-US" dirty="0" smtClean="0"/>
              <a:t>的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工作环境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代码主目录名称</a:t>
            </a:r>
            <a:r>
              <a:rPr lang="zh-CN" altLang="en-US" dirty="0" smtClean="0"/>
              <a:t>为</a:t>
            </a:r>
            <a:r>
              <a:rPr lang="en-US" altLang="zh-CN" dirty="0" smtClean="0"/>
              <a:t>~/codes/day*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713" y="1997406"/>
            <a:ext cx="7300888" cy="411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6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517" y="2811377"/>
            <a:ext cx="10515600" cy="1325563"/>
          </a:xfrm>
        </p:spPr>
        <p:txBody>
          <a:bodyPr/>
          <a:lstStyle/>
          <a:p>
            <a:r>
              <a:rPr lang="zh-CN" altLang="en-US" dirty="0"/>
              <a:t>实践练习 （</a:t>
            </a:r>
            <a:r>
              <a:rPr lang="en-US" altLang="zh-CN" dirty="0"/>
              <a:t>10</a:t>
            </a:r>
            <a:r>
              <a:rPr lang="zh-CN" altLang="en-US" dirty="0"/>
              <a:t>分钟）</a:t>
            </a:r>
          </a:p>
        </p:txBody>
      </p:sp>
    </p:spTree>
    <p:extLst>
      <p:ext uri="{BB962C8B-B14F-4D97-AF65-F5344CB8AC3E}">
        <p14:creationId xmlns:p14="http://schemas.microsoft.com/office/powerpoint/2010/main" val="203829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517" y="2811377"/>
            <a:ext cx="10515600" cy="132556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 smtClean="0"/>
              <a:t>基本操作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20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484962" cy="4351338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软件开发软件（优点）</a:t>
            </a:r>
            <a:endParaRPr lang="en-US" altLang="zh-CN" dirty="0"/>
          </a:p>
          <a:p>
            <a:pPr lvl="1"/>
            <a:r>
              <a:rPr lang="zh-CN" altLang="en-US" dirty="0"/>
              <a:t>包管理器</a:t>
            </a:r>
            <a:endParaRPr lang="en-US" altLang="zh-CN" dirty="0"/>
          </a:p>
          <a:p>
            <a:pPr lvl="1"/>
            <a:r>
              <a:rPr lang="zh-CN" altLang="en-US" dirty="0"/>
              <a:t>编码问题</a:t>
            </a:r>
            <a:endParaRPr lang="en-US" altLang="zh-CN" dirty="0"/>
          </a:p>
          <a:p>
            <a:pPr lvl="1"/>
            <a:r>
              <a:rPr lang="en-US" altLang="zh-CN" dirty="0"/>
              <a:t>Shell</a:t>
            </a:r>
            <a:r>
              <a:rPr lang="zh-CN" altLang="en-US" dirty="0"/>
              <a:t>编程：</a:t>
            </a:r>
            <a:r>
              <a:rPr lang="en-US" altLang="zh-CN" dirty="0"/>
              <a:t>cat, </a:t>
            </a:r>
            <a:r>
              <a:rPr lang="en-US" altLang="zh-CN" dirty="0" err="1"/>
              <a:t>sed</a:t>
            </a:r>
            <a:r>
              <a:rPr lang="en-US" altLang="zh-CN" dirty="0"/>
              <a:t>, </a:t>
            </a:r>
            <a:r>
              <a:rPr lang="en-US" altLang="zh-CN" dirty="0" err="1"/>
              <a:t>awk</a:t>
            </a:r>
            <a:r>
              <a:rPr lang="en-US" altLang="zh-CN" dirty="0"/>
              <a:t>, </a:t>
            </a:r>
            <a:r>
              <a:rPr lang="en-US" altLang="zh-CN" dirty="0" err="1"/>
              <a:t>grep</a:t>
            </a:r>
            <a:endParaRPr lang="en-US" altLang="zh-CN" dirty="0"/>
          </a:p>
          <a:p>
            <a:pPr lvl="1"/>
            <a:r>
              <a:rPr lang="zh-CN" altLang="en-US" dirty="0"/>
              <a:t>稳定性</a:t>
            </a:r>
            <a:endParaRPr lang="en-US" altLang="zh-CN" dirty="0"/>
          </a:p>
          <a:p>
            <a:pPr lvl="1"/>
            <a:r>
              <a:rPr lang="zh-CN" altLang="en-US" dirty="0"/>
              <a:t>占用资源少（图形界面除外）</a:t>
            </a:r>
            <a:endParaRPr lang="en-US" altLang="zh-CN" dirty="0"/>
          </a:p>
          <a:p>
            <a:pPr lvl="1"/>
            <a:r>
              <a:rPr lang="en-US" altLang="zh-CN" dirty="0"/>
              <a:t>Linux</a:t>
            </a:r>
            <a:r>
              <a:rPr lang="zh-CN" altLang="en-US" dirty="0"/>
              <a:t>的源码和架构开源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523008" y="1825625"/>
            <a:ext cx="54849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Linux</a:t>
            </a:r>
            <a:r>
              <a:rPr lang="zh-CN" altLang="en-US" dirty="0"/>
              <a:t>入门要做什么</a:t>
            </a:r>
            <a:endParaRPr lang="en-US" altLang="zh-CN" dirty="0"/>
          </a:p>
          <a:p>
            <a:pPr lvl="1"/>
            <a:r>
              <a:rPr lang="zh-CN" altLang="en-US" dirty="0"/>
              <a:t>了解基本知识</a:t>
            </a:r>
            <a:endParaRPr lang="en-US" altLang="zh-CN" dirty="0"/>
          </a:p>
          <a:p>
            <a:pPr lvl="1"/>
            <a:r>
              <a:rPr lang="zh-CN" altLang="en-US" dirty="0"/>
              <a:t>文件系统</a:t>
            </a:r>
            <a:endParaRPr lang="en-US" altLang="zh-CN" dirty="0"/>
          </a:p>
          <a:p>
            <a:pPr lvl="1"/>
            <a:r>
              <a:rPr lang="en-US" altLang="zh-CN" dirty="0"/>
              <a:t>Shell</a:t>
            </a:r>
            <a:r>
              <a:rPr lang="zh-CN" altLang="en-US" dirty="0"/>
              <a:t>编程（边用边学）</a:t>
            </a:r>
            <a:endParaRPr lang="en-US" altLang="zh-CN" dirty="0"/>
          </a:p>
          <a:p>
            <a:pPr lvl="1"/>
            <a:r>
              <a:rPr lang="zh-CN" altLang="en-US" dirty="0"/>
              <a:t>常用工具：文档打包，文本编辑</a:t>
            </a:r>
            <a:endParaRPr lang="en-US" altLang="zh-CN" dirty="0"/>
          </a:p>
          <a:p>
            <a:pPr lvl="1"/>
            <a:r>
              <a:rPr lang="zh-CN" altLang="en-US" dirty="0"/>
              <a:t>用户管理</a:t>
            </a:r>
            <a:endParaRPr lang="en-US" altLang="zh-CN" dirty="0"/>
          </a:p>
          <a:p>
            <a:pPr lvl="1"/>
            <a:r>
              <a:rPr lang="en-US" altLang="zh-CN" dirty="0"/>
              <a:t>Linux</a:t>
            </a:r>
            <a:r>
              <a:rPr lang="zh-CN" altLang="en-US" dirty="0"/>
              <a:t>社区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</p:txBody>
      </p:sp>
      <p:sp>
        <p:nvSpPr>
          <p:cNvPr id="5" name="矩形 4"/>
          <p:cNvSpPr/>
          <p:nvPr/>
        </p:nvSpPr>
        <p:spPr>
          <a:xfrm>
            <a:off x="4150630" y="5222856"/>
            <a:ext cx="35009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zh-CN" altLang="en-US" sz="2800" dirty="0">
                <a:solidFill>
                  <a:srgbClr val="FF0000"/>
                </a:solidFill>
              </a:rPr>
              <a:t>实践</a:t>
            </a:r>
            <a:r>
              <a:rPr lang="zh-CN" altLang="en-US" sz="2800" dirty="0" smtClean="0">
                <a:solidFill>
                  <a:srgbClr val="FF0000"/>
                </a:solidFill>
              </a:rPr>
              <a:t>操作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 algn="ctr"/>
            <a:r>
              <a:rPr lang="zh-CN" altLang="en-US" sz="2800" dirty="0" smtClean="0">
                <a:solidFill>
                  <a:srgbClr val="FF0000"/>
                </a:solidFill>
              </a:rPr>
              <a:t>先用起来再说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 algn="ctr"/>
            <a:r>
              <a:rPr lang="zh-CN" altLang="en-US" sz="2800" dirty="0" smtClean="0">
                <a:solidFill>
                  <a:srgbClr val="FF0000"/>
                </a:solidFill>
              </a:rPr>
              <a:t>边用边学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02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/</a:t>
            </a:r>
            <a:r>
              <a:rPr lang="zh-CN" altLang="en-US" dirty="0"/>
              <a:t>目录管理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898366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查看文件： </a:t>
            </a:r>
            <a:r>
              <a:rPr lang="en-US" altLang="zh-CN" dirty="0"/>
              <a:t>ls –al</a:t>
            </a:r>
          </a:p>
          <a:p>
            <a:r>
              <a:rPr lang="zh-CN" altLang="en-US" dirty="0"/>
              <a:t>创建</a:t>
            </a:r>
            <a:r>
              <a:rPr lang="en-US" altLang="zh-CN" dirty="0"/>
              <a:t>/</a:t>
            </a:r>
            <a:r>
              <a:rPr lang="zh-CN" altLang="en-US" dirty="0"/>
              <a:t>编辑文件：</a:t>
            </a:r>
            <a:r>
              <a:rPr lang="en-US" altLang="zh-CN" dirty="0"/>
              <a:t>vi filename</a:t>
            </a:r>
          </a:p>
          <a:p>
            <a:r>
              <a:rPr lang="zh-CN" altLang="en-US" dirty="0"/>
              <a:t>查看文件内容：</a:t>
            </a:r>
            <a:r>
              <a:rPr lang="en-US" altLang="zh-CN" dirty="0"/>
              <a:t>cat filename</a:t>
            </a:r>
          </a:p>
          <a:p>
            <a:r>
              <a:rPr lang="zh-CN" altLang="en-US" dirty="0"/>
              <a:t>统计文件词数据：</a:t>
            </a:r>
            <a:r>
              <a:rPr lang="en-US" altLang="zh-CN" dirty="0" err="1"/>
              <a:t>wc</a:t>
            </a:r>
            <a:r>
              <a:rPr lang="en-US" altLang="zh-CN" dirty="0"/>
              <a:t> filename</a:t>
            </a:r>
          </a:p>
          <a:p>
            <a:r>
              <a:rPr lang="zh-CN" altLang="en-US" dirty="0"/>
              <a:t>复制文件：</a:t>
            </a:r>
            <a:r>
              <a:rPr lang="en-US" altLang="zh-CN" dirty="0" err="1"/>
              <a:t>cp</a:t>
            </a:r>
            <a:r>
              <a:rPr lang="en-US" altLang="zh-CN" dirty="0"/>
              <a:t> file1 file2</a:t>
            </a:r>
            <a:endParaRPr lang="zh-CN" altLang="en-US" dirty="0"/>
          </a:p>
          <a:p>
            <a:r>
              <a:rPr lang="zh-CN" altLang="en-US" dirty="0"/>
              <a:t>重命名文件：</a:t>
            </a:r>
            <a:r>
              <a:rPr lang="en-US" altLang="zh-CN" dirty="0"/>
              <a:t>mv file1 file2</a:t>
            </a:r>
            <a:endParaRPr lang="zh-CN" altLang="en-US" dirty="0"/>
          </a:p>
          <a:p>
            <a:r>
              <a:rPr lang="zh-CN" altLang="en-US" dirty="0"/>
              <a:t>删除文件：</a:t>
            </a:r>
            <a:r>
              <a:rPr lang="en-US" altLang="zh-CN" dirty="0" err="1"/>
              <a:t>rm</a:t>
            </a:r>
            <a:r>
              <a:rPr lang="en-US" altLang="zh-CN" dirty="0"/>
              <a:t> file1 file2</a:t>
            </a:r>
          </a:p>
          <a:p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160697" y="1825625"/>
            <a:ext cx="53296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主目录：</a:t>
            </a:r>
            <a:r>
              <a:rPr lang="en-US" altLang="zh-CN" dirty="0"/>
              <a:t>cd ~</a:t>
            </a:r>
          </a:p>
          <a:p>
            <a:r>
              <a:rPr lang="zh-CN" altLang="en-US" dirty="0"/>
              <a:t>查看当前路径：</a:t>
            </a:r>
            <a:r>
              <a:rPr lang="en-US" altLang="zh-CN" dirty="0" err="1"/>
              <a:t>pwd</a:t>
            </a:r>
            <a:endParaRPr lang="en-US" altLang="zh-CN" dirty="0"/>
          </a:p>
          <a:p>
            <a:r>
              <a:rPr lang="zh-CN" altLang="en-US" dirty="0"/>
              <a:t>创建目录：</a:t>
            </a:r>
            <a:r>
              <a:rPr lang="en-US" altLang="zh-CN" dirty="0" err="1"/>
              <a:t>mkdir</a:t>
            </a:r>
            <a:r>
              <a:rPr lang="en-US" altLang="zh-CN" dirty="0"/>
              <a:t> </a:t>
            </a:r>
            <a:r>
              <a:rPr lang="en-US" altLang="zh-CN" dirty="0" err="1"/>
              <a:t>dir_name</a:t>
            </a:r>
            <a:endParaRPr lang="zh-CN" altLang="en-US" dirty="0"/>
          </a:p>
          <a:p>
            <a:r>
              <a:rPr lang="zh-CN" altLang="en-US" dirty="0"/>
              <a:t>删除目录：</a:t>
            </a:r>
            <a:r>
              <a:rPr lang="en-US" altLang="zh-CN" dirty="0" err="1"/>
              <a:t>rmdir</a:t>
            </a:r>
            <a:r>
              <a:rPr lang="en-US" altLang="zh-CN" dirty="0"/>
              <a:t> </a:t>
            </a:r>
            <a:r>
              <a:rPr lang="en-US" altLang="zh-CN" dirty="0" err="1"/>
              <a:t>dir_name</a:t>
            </a:r>
            <a:endParaRPr lang="zh-CN" altLang="en-US" dirty="0"/>
          </a:p>
          <a:p>
            <a:r>
              <a:rPr lang="zh-CN" altLang="en-US" dirty="0"/>
              <a:t>改变所在目录：</a:t>
            </a:r>
            <a:r>
              <a:rPr lang="en-US" altLang="zh-CN" dirty="0"/>
              <a:t>cd </a:t>
            </a:r>
            <a:r>
              <a:rPr lang="en-US" altLang="zh-CN" dirty="0" err="1"/>
              <a:t>dir_name</a:t>
            </a:r>
            <a:endParaRPr lang="zh-CN" altLang="en-US" dirty="0"/>
          </a:p>
          <a:p>
            <a:r>
              <a:rPr lang="zh-CN" altLang="en-US" dirty="0"/>
              <a:t>重命名目录：</a:t>
            </a:r>
            <a:r>
              <a:rPr lang="en-US" altLang="zh-CN" dirty="0"/>
              <a:t>mv dir1 dir2</a:t>
            </a:r>
            <a:endParaRPr lang="zh-CN" altLang="en-US" dirty="0"/>
          </a:p>
          <a:p>
            <a:r>
              <a:rPr lang="zh-CN" altLang="en-US" dirty="0"/>
              <a:t>点号</a:t>
            </a:r>
            <a:r>
              <a:rPr lang="en-US" altLang="zh-CN" dirty="0"/>
              <a:t>(.)</a:t>
            </a:r>
          </a:p>
          <a:p>
            <a:pPr lvl="1"/>
            <a:r>
              <a:rPr lang="zh-CN" altLang="en-US" dirty="0"/>
              <a:t>一个点号</a:t>
            </a:r>
            <a:r>
              <a:rPr lang="en-US" altLang="zh-CN" dirty="0"/>
              <a:t>(.)</a:t>
            </a:r>
            <a:r>
              <a:rPr lang="zh-CN" altLang="en-US" dirty="0"/>
              <a:t>表示当前目录，两个点号</a:t>
            </a:r>
            <a:r>
              <a:rPr lang="en-US" altLang="zh-CN" dirty="0"/>
              <a:t>(..)</a:t>
            </a:r>
            <a:r>
              <a:rPr lang="zh-CN" altLang="en-US" dirty="0"/>
              <a:t>表示上级目录（父目录）。</a:t>
            </a:r>
          </a:p>
        </p:txBody>
      </p:sp>
    </p:spTree>
    <p:extLst>
      <p:ext uri="{BB962C8B-B14F-4D97-AF65-F5344CB8AC3E}">
        <p14:creationId xmlns:p14="http://schemas.microsoft.com/office/powerpoint/2010/main" val="371228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文本编辑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56956"/>
            <a:ext cx="3828691" cy="4351338"/>
          </a:xfrm>
        </p:spPr>
        <p:txBody>
          <a:bodyPr/>
          <a:lstStyle/>
          <a:p>
            <a:r>
              <a:rPr lang="zh-CN" altLang="en-US" dirty="0"/>
              <a:t>所见即所得</a:t>
            </a:r>
            <a:endParaRPr lang="en-US" altLang="zh-CN" dirty="0"/>
          </a:p>
          <a:p>
            <a:pPr lvl="1"/>
            <a:r>
              <a:rPr lang="en-US" altLang="zh-CN" dirty="0" err="1"/>
              <a:t>gedit</a:t>
            </a:r>
            <a:endParaRPr lang="en-US" altLang="zh-CN" dirty="0"/>
          </a:p>
          <a:p>
            <a:pPr lvl="1"/>
            <a:r>
              <a:rPr lang="en-US" altLang="zh-CN" dirty="0"/>
              <a:t>Sublime Text</a:t>
            </a:r>
          </a:p>
          <a:p>
            <a:pPr lvl="1"/>
            <a:r>
              <a:rPr lang="en-US" altLang="zh-CN" dirty="0"/>
              <a:t>Atom</a:t>
            </a:r>
          </a:p>
          <a:p>
            <a:pPr lvl="1"/>
            <a:r>
              <a:rPr lang="en-US" altLang="zh-CN" dirty="0"/>
              <a:t>…</a:t>
            </a:r>
          </a:p>
          <a:p>
            <a:r>
              <a:rPr lang="zh-CN" altLang="en-US" dirty="0"/>
              <a:t>非所见即所得</a:t>
            </a:r>
            <a:endParaRPr lang="en-US" altLang="zh-CN" dirty="0"/>
          </a:p>
          <a:p>
            <a:pPr lvl="1"/>
            <a:r>
              <a:rPr lang="en-US" altLang="zh-CN" dirty="0"/>
              <a:t>vi/Vim</a:t>
            </a:r>
          </a:p>
          <a:p>
            <a:pPr lvl="1"/>
            <a:r>
              <a:rPr lang="en-US" altLang="zh-CN" dirty="0" err="1"/>
              <a:t>Emacs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738005" y="1825625"/>
            <a:ext cx="54073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Vim</a:t>
            </a:r>
          </a:p>
          <a:p>
            <a:pPr lvl="1"/>
            <a:r>
              <a:rPr lang="zh-CN" altLang="en-US" dirty="0"/>
              <a:t>工作模式</a:t>
            </a:r>
            <a:endParaRPr lang="en-US" altLang="zh-CN" dirty="0"/>
          </a:p>
          <a:p>
            <a:pPr lvl="2"/>
            <a:r>
              <a:rPr lang="zh-CN" altLang="en-US" dirty="0"/>
              <a:t>编辑模式</a:t>
            </a:r>
            <a:endParaRPr lang="en-US" altLang="zh-CN" dirty="0"/>
          </a:p>
          <a:p>
            <a:pPr lvl="2"/>
            <a:r>
              <a:rPr lang="zh-CN" altLang="en-US" dirty="0"/>
              <a:t>命令模式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退出：</a:t>
            </a:r>
            <a:r>
              <a:rPr lang="en-US" altLang="zh-CN" dirty="0"/>
              <a:t>q, q!, </a:t>
            </a:r>
            <a:r>
              <a:rPr lang="en-US" altLang="zh-CN" dirty="0" err="1"/>
              <a:t>wq</a:t>
            </a:r>
            <a:r>
              <a:rPr lang="en-US" altLang="zh-CN" dirty="0"/>
              <a:t>, ZZ</a:t>
            </a:r>
          </a:p>
          <a:p>
            <a:pPr lvl="1"/>
            <a:r>
              <a:rPr lang="zh-CN" altLang="en-US" dirty="0"/>
              <a:t>移动光标：</a:t>
            </a:r>
            <a:r>
              <a:rPr lang="en-US" altLang="zh-CN" dirty="0" err="1"/>
              <a:t>kjhl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r>
              <a:rPr lang="zh-CN" altLang="en-US" dirty="0"/>
              <a:t>参考资料：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http://c.biancheng.net/cpp/html/2735.html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537" y="3150108"/>
            <a:ext cx="61531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3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声明与致谢 </a:t>
            </a:r>
            <a:r>
              <a:rPr lang="en-US" altLang="zh-CN" dirty="0"/>
              <a:t>Acknowledgments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本课件部分内容使用英文呈现，一方面由于经过翻译后难免会损失信息、言不达意，一方面也帮大家熟悉一些专业术语、词汇，便于日后查阅相关文献资料。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en-US" altLang="zh-CN" dirty="0" err="1"/>
              <a:t>TensorFlow</a:t>
            </a:r>
            <a:r>
              <a:rPr lang="zh-CN" altLang="en-US" dirty="0"/>
              <a:t>教学尽量与官方教程保持一致，教程中复杂难懂的部分会借鉴其他资源，我们都会给出代码出处，便于大家日后查阅、课后复习。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课上如果有问题，欢迎</a:t>
            </a:r>
            <a:r>
              <a:rPr lang="zh-CN" altLang="en-US" strike="dblStrike" dirty="0"/>
              <a:t>随时</a:t>
            </a:r>
            <a:r>
              <a:rPr lang="zh-CN" altLang="en-US" dirty="0"/>
              <a:t>提问。</a:t>
            </a:r>
            <a:endParaRPr lang="en-US" altLang="zh-CN" dirty="0"/>
          </a:p>
          <a:p>
            <a:pPr algn="just">
              <a:lnSpc>
                <a:spcPct val="150000"/>
              </a:lnSpc>
            </a:pPr>
            <a:r>
              <a:rPr lang="zh-CN" altLang="en-US" dirty="0"/>
              <a:t>课后如果有问题，欢迎联系交流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480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其他常用命令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查看当前活动进程：</a:t>
            </a:r>
            <a:r>
              <a:rPr lang="en-US" altLang="zh-CN" dirty="0"/>
              <a:t>top</a:t>
            </a:r>
          </a:p>
          <a:p>
            <a:r>
              <a:rPr lang="zh-CN" altLang="en-US" dirty="0"/>
              <a:t>显示当前进程：</a:t>
            </a:r>
            <a:r>
              <a:rPr lang="en-US" altLang="zh-CN" dirty="0" err="1"/>
              <a:t>ps</a:t>
            </a:r>
            <a:endParaRPr lang="en-US" altLang="zh-CN" dirty="0"/>
          </a:p>
          <a:p>
            <a:r>
              <a:rPr lang="zh-CN" altLang="en-US" dirty="0"/>
              <a:t>关闭</a:t>
            </a:r>
            <a:r>
              <a:rPr lang="en-US" altLang="zh-CN" dirty="0"/>
              <a:t>/</a:t>
            </a:r>
            <a:r>
              <a:rPr lang="zh-CN" altLang="en-US" dirty="0"/>
              <a:t>杀死程序：</a:t>
            </a:r>
            <a:r>
              <a:rPr lang="en-US" altLang="zh-CN" dirty="0"/>
              <a:t>kill -7</a:t>
            </a:r>
          </a:p>
          <a:p>
            <a:r>
              <a:rPr lang="zh-CN" altLang="en-US" dirty="0"/>
              <a:t>更改文件权限：</a:t>
            </a:r>
            <a:r>
              <a:rPr lang="en-US" altLang="zh-CN" dirty="0" err="1"/>
              <a:t>chmod</a:t>
            </a:r>
            <a:endParaRPr lang="en-US" altLang="zh-CN" dirty="0"/>
          </a:p>
          <a:p>
            <a:r>
              <a:rPr lang="zh-CN" altLang="en-US" dirty="0"/>
              <a:t>搜索：</a:t>
            </a:r>
            <a:r>
              <a:rPr lang="en-US" altLang="zh-CN" dirty="0" err="1"/>
              <a:t>grep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err="1"/>
              <a:t>ps</a:t>
            </a:r>
            <a:r>
              <a:rPr lang="en-US" altLang="zh-CN" dirty="0"/>
              <a:t> –</a:t>
            </a:r>
            <a:r>
              <a:rPr lang="en-US" altLang="zh-CN" dirty="0" err="1"/>
              <a:t>ef</a:t>
            </a:r>
            <a:r>
              <a:rPr lang="en-US" altLang="zh-CN" dirty="0"/>
              <a:t>  | </a:t>
            </a:r>
            <a:r>
              <a:rPr lang="en-US" altLang="zh-CN" dirty="0" err="1"/>
              <a:t>grep</a:t>
            </a:r>
            <a:r>
              <a:rPr lang="en-US" altLang="zh-CN" dirty="0"/>
              <a:t> </a:t>
            </a:r>
            <a:r>
              <a:rPr lang="en-US" altLang="zh-CN" dirty="0" err="1"/>
              <a:t>dlhello</a:t>
            </a:r>
            <a:endParaRPr lang="en-US" altLang="zh-CN" dirty="0"/>
          </a:p>
          <a:p>
            <a:r>
              <a:rPr lang="zh-CN" altLang="en-US" dirty="0"/>
              <a:t>查看磁盘占用情况：</a:t>
            </a:r>
            <a:r>
              <a:rPr lang="en-US" altLang="zh-CN" dirty="0" err="1"/>
              <a:t>df</a:t>
            </a:r>
            <a:endParaRPr lang="en-US" altLang="zh-CN" dirty="0"/>
          </a:p>
          <a:p>
            <a:r>
              <a:rPr lang="zh-CN" altLang="en-US" dirty="0"/>
              <a:t>查看目录占用情况：</a:t>
            </a:r>
            <a:r>
              <a:rPr lang="en-US" altLang="zh-CN" dirty="0"/>
              <a:t>du</a:t>
            </a:r>
          </a:p>
          <a:p>
            <a:r>
              <a:rPr lang="zh-CN" altLang="en-US" dirty="0"/>
              <a:t>下载：</a:t>
            </a:r>
            <a:r>
              <a:rPr lang="en-US" altLang="zh-CN" dirty="0" err="1"/>
              <a:t>wget</a:t>
            </a:r>
            <a:r>
              <a:rPr lang="en-US" altLang="zh-CN" dirty="0"/>
              <a:t> </a:t>
            </a:r>
            <a:r>
              <a:rPr lang="en-US" altLang="zh-CN" dirty="0" err="1"/>
              <a:t>url</a:t>
            </a:r>
            <a:endParaRPr lang="en-US" altLang="zh-CN" dirty="0"/>
          </a:p>
          <a:p>
            <a:r>
              <a:rPr lang="en-US" altLang="zh-CN" dirty="0"/>
              <a:t>…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内容占位符 3"/>
          <p:cNvSpPr txBox="1">
            <a:spLocks/>
          </p:cNvSpPr>
          <p:nvPr/>
        </p:nvSpPr>
        <p:spPr>
          <a:xfrm>
            <a:off x="5904781" y="1690688"/>
            <a:ext cx="583577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压缩</a:t>
            </a:r>
            <a:r>
              <a:rPr lang="en-US" altLang="zh-CN" dirty="0" smtClean="0"/>
              <a:t>/</a:t>
            </a:r>
            <a:r>
              <a:rPr lang="zh-CN" altLang="en-US" dirty="0" smtClean="0"/>
              <a:t>解压缩命令</a:t>
            </a:r>
            <a:endParaRPr lang="en-US" altLang="zh-CN" dirty="0" smtClean="0"/>
          </a:p>
          <a:p>
            <a:pPr lvl="1"/>
            <a:r>
              <a:rPr lang="en-US" altLang="zh-CN" sz="1800" dirty="0" smtClean="0"/>
              <a:t>tar</a:t>
            </a:r>
            <a:r>
              <a:rPr lang="zh-CN" altLang="en-US" sz="1800" dirty="0" smtClean="0"/>
              <a:t>命令</a:t>
            </a:r>
            <a:endParaRPr lang="en-US" altLang="zh-CN" sz="1800" dirty="0" smtClean="0"/>
          </a:p>
          <a:p>
            <a:pPr lvl="2"/>
            <a:r>
              <a:rPr lang="zh-CN" altLang="en-US" sz="1600" dirty="0" smtClean="0"/>
              <a:t>解包：</a:t>
            </a:r>
            <a:r>
              <a:rPr lang="en-US" altLang="zh-CN" sz="1600" dirty="0" smtClean="0"/>
              <a:t>tar </a:t>
            </a:r>
            <a:r>
              <a:rPr lang="en-US" altLang="zh-CN" sz="1600" dirty="0" err="1" smtClean="0"/>
              <a:t>xzf</a:t>
            </a:r>
            <a:r>
              <a:rPr lang="en-US" altLang="zh-CN" sz="1600" dirty="0" smtClean="0"/>
              <a:t> FileName.tar</a:t>
            </a:r>
          </a:p>
          <a:p>
            <a:pPr lvl="2"/>
            <a:r>
              <a:rPr lang="zh-CN" altLang="en-US" sz="1600" dirty="0" smtClean="0"/>
              <a:t>打包：</a:t>
            </a:r>
            <a:r>
              <a:rPr lang="en-US" altLang="zh-CN" sz="1600" dirty="0" smtClean="0"/>
              <a:t>tar </a:t>
            </a:r>
            <a:r>
              <a:rPr lang="en-US" altLang="zh-CN" sz="1600" dirty="0" err="1" smtClean="0"/>
              <a:t>czf</a:t>
            </a:r>
            <a:r>
              <a:rPr lang="en-US" altLang="zh-CN" sz="1600" dirty="0" smtClean="0"/>
              <a:t> FileName.tar </a:t>
            </a:r>
            <a:r>
              <a:rPr lang="en-US" altLang="zh-CN" sz="1600" dirty="0" err="1" smtClean="0"/>
              <a:t>DirName</a:t>
            </a:r>
            <a:endParaRPr lang="en-US" altLang="zh-CN" sz="1600" dirty="0" smtClean="0"/>
          </a:p>
          <a:p>
            <a:pPr lvl="1"/>
            <a:r>
              <a:rPr lang="en-US" altLang="zh-CN" sz="1800" dirty="0" err="1" smtClean="0"/>
              <a:t>gz</a:t>
            </a:r>
            <a:r>
              <a:rPr lang="zh-CN" altLang="en-US" sz="1800" dirty="0" smtClean="0"/>
              <a:t>命令</a:t>
            </a:r>
            <a:endParaRPr lang="en-US" altLang="zh-CN" sz="1800" dirty="0" smtClean="0"/>
          </a:p>
          <a:p>
            <a:pPr lvl="2"/>
            <a:r>
              <a:rPr lang="zh-CN" altLang="en-US" sz="1600" dirty="0" smtClean="0"/>
              <a:t>解压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gunzip</a:t>
            </a:r>
            <a:r>
              <a:rPr lang="en-US" altLang="zh-CN" sz="1600" dirty="0" smtClean="0"/>
              <a:t> FileName.gz</a:t>
            </a:r>
          </a:p>
          <a:p>
            <a:pPr lvl="2"/>
            <a:r>
              <a:rPr lang="zh-CN" altLang="en-US" sz="1600" dirty="0" smtClean="0"/>
              <a:t>解压</a:t>
            </a:r>
            <a:r>
              <a:rPr lang="en-US" altLang="zh-CN" sz="1600" dirty="0" smtClean="0"/>
              <a:t>2</a:t>
            </a:r>
            <a:r>
              <a:rPr lang="zh-CN" altLang="en-US" sz="1600" dirty="0" smtClean="0"/>
              <a:t>：</a:t>
            </a:r>
            <a:r>
              <a:rPr lang="en-US" altLang="zh-CN" sz="1600" dirty="0" err="1" smtClean="0"/>
              <a:t>gzip</a:t>
            </a:r>
            <a:r>
              <a:rPr lang="en-US" altLang="zh-CN" sz="1600" dirty="0" smtClean="0"/>
              <a:t> -d FileName.gz</a:t>
            </a:r>
          </a:p>
          <a:p>
            <a:pPr lvl="2"/>
            <a:r>
              <a:rPr lang="zh-CN" altLang="en-US" sz="1600" dirty="0" smtClean="0"/>
              <a:t>压缩：</a:t>
            </a:r>
            <a:r>
              <a:rPr lang="en-US" altLang="zh-CN" sz="1600" dirty="0" err="1" smtClean="0"/>
              <a:t>gzip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FileName</a:t>
            </a:r>
            <a:endParaRPr lang="en-US" altLang="zh-CN" sz="1600" dirty="0" smtClean="0"/>
          </a:p>
          <a:p>
            <a:pPr lvl="1"/>
            <a:r>
              <a:rPr lang="en-US" altLang="zh-CN" sz="1800" dirty="0" smtClean="0"/>
              <a:t>tar.gz </a:t>
            </a:r>
            <a:r>
              <a:rPr lang="zh-CN" altLang="en-US" sz="1800" dirty="0" smtClean="0"/>
              <a:t>和 </a:t>
            </a:r>
            <a:r>
              <a:rPr lang="en-US" altLang="zh-CN" sz="1800" dirty="0" smtClean="0"/>
              <a:t>.</a:t>
            </a:r>
            <a:r>
              <a:rPr lang="en-US" altLang="zh-CN" sz="1800" dirty="0" err="1" smtClean="0"/>
              <a:t>tgz</a:t>
            </a:r>
            <a:endParaRPr lang="en-US" altLang="zh-CN" sz="1800" dirty="0" smtClean="0"/>
          </a:p>
          <a:p>
            <a:pPr lvl="2"/>
            <a:r>
              <a:rPr lang="zh-CN" altLang="en-US" sz="1600" dirty="0" smtClean="0"/>
              <a:t>解压：</a:t>
            </a:r>
            <a:r>
              <a:rPr lang="en-US" altLang="zh-CN" sz="1600" dirty="0" smtClean="0"/>
              <a:t>tar </a:t>
            </a:r>
            <a:r>
              <a:rPr lang="en-US" altLang="zh-CN" sz="1600" dirty="0" err="1" smtClean="0"/>
              <a:t>zxvf</a:t>
            </a:r>
            <a:r>
              <a:rPr lang="en-US" altLang="zh-CN" sz="1600" dirty="0" smtClean="0"/>
              <a:t> FileName.tar.gz</a:t>
            </a:r>
          </a:p>
          <a:p>
            <a:pPr lvl="2"/>
            <a:r>
              <a:rPr lang="zh-CN" altLang="en-US" sz="1600" dirty="0" smtClean="0"/>
              <a:t>压缩：</a:t>
            </a:r>
            <a:r>
              <a:rPr lang="en-US" altLang="zh-CN" sz="1600" dirty="0" smtClean="0"/>
              <a:t>tar </a:t>
            </a:r>
            <a:r>
              <a:rPr lang="en-US" altLang="zh-CN" sz="1600" dirty="0" err="1" smtClean="0"/>
              <a:t>zcvf</a:t>
            </a:r>
            <a:r>
              <a:rPr lang="en-US" altLang="zh-CN" sz="1600" dirty="0" smtClean="0"/>
              <a:t> FileName.tar.gz </a:t>
            </a:r>
            <a:r>
              <a:rPr lang="en-US" altLang="zh-CN" sz="1600" dirty="0" err="1" smtClean="0"/>
              <a:t>DirName</a:t>
            </a:r>
            <a:endParaRPr lang="en-US" altLang="zh-CN" sz="1600" dirty="0" smtClean="0"/>
          </a:p>
          <a:p>
            <a:pPr lvl="1"/>
            <a:r>
              <a:rPr lang="en-US" altLang="zh-CN" sz="1800" dirty="0" smtClean="0"/>
              <a:t>bz2</a:t>
            </a:r>
            <a:r>
              <a:rPr lang="zh-CN" altLang="en-US" sz="1800" dirty="0" smtClean="0"/>
              <a:t>命令</a:t>
            </a:r>
            <a:endParaRPr lang="en-US" altLang="zh-CN" sz="1800" dirty="0" smtClean="0"/>
          </a:p>
          <a:p>
            <a:pPr lvl="1"/>
            <a:r>
              <a:rPr lang="en-US" altLang="zh-CN" sz="1800" dirty="0" err="1" smtClean="0"/>
              <a:t>bz</a:t>
            </a:r>
            <a:r>
              <a:rPr lang="zh-CN" altLang="en-US" sz="1800" dirty="0" smtClean="0"/>
              <a:t>命令</a:t>
            </a:r>
            <a:endParaRPr lang="en-US" altLang="zh-CN" sz="1800" dirty="0" smtClean="0"/>
          </a:p>
          <a:p>
            <a:pPr lvl="1"/>
            <a:r>
              <a:rPr lang="en-US" altLang="zh-CN" sz="1800" dirty="0" smtClean="0"/>
              <a:t>zip</a:t>
            </a:r>
            <a:r>
              <a:rPr lang="zh-CN" altLang="en-US" sz="1800" dirty="0" smtClean="0"/>
              <a:t>命令</a:t>
            </a:r>
            <a:endParaRPr lang="en-US" altLang="zh-CN" sz="1800" dirty="0" smtClean="0"/>
          </a:p>
          <a:p>
            <a:r>
              <a:rPr lang="zh-CN" altLang="en-US" dirty="0" smtClean="0"/>
              <a:t>帮助选项</a:t>
            </a:r>
            <a:r>
              <a:rPr lang="en-US" altLang="zh-CN" dirty="0" err="1" smtClean="0"/>
              <a:t>cmd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tool –help</a:t>
            </a:r>
          </a:p>
          <a:p>
            <a:pPr lvl="1"/>
            <a:r>
              <a:rPr lang="en-US" altLang="zh-CN" sz="1800" dirty="0" smtClean="0"/>
              <a:t>…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8518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517" y="2811377"/>
            <a:ext cx="10515600" cy="1325563"/>
          </a:xfrm>
        </p:spPr>
        <p:txBody>
          <a:bodyPr/>
          <a:lstStyle/>
          <a:p>
            <a:r>
              <a:rPr lang="zh-CN" altLang="en-US" dirty="0"/>
              <a:t>实践练习 （</a:t>
            </a:r>
            <a:r>
              <a:rPr lang="en-US" altLang="zh-CN" dirty="0"/>
              <a:t>10</a:t>
            </a:r>
            <a:r>
              <a:rPr lang="zh-CN" altLang="en-US" dirty="0"/>
              <a:t>分钟）</a:t>
            </a:r>
          </a:p>
        </p:txBody>
      </p:sp>
    </p:spTree>
    <p:extLst>
      <p:ext uri="{BB962C8B-B14F-4D97-AF65-F5344CB8AC3E}">
        <p14:creationId xmlns:p14="http://schemas.microsoft.com/office/powerpoint/2010/main" val="20823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517" y="2811377"/>
            <a:ext cx="10515600" cy="1325563"/>
          </a:xfrm>
        </p:spPr>
        <p:txBody>
          <a:bodyPr/>
          <a:lstStyle/>
          <a:p>
            <a:r>
              <a:rPr lang="zh-CN" altLang="en-US" dirty="0"/>
              <a:t>机器学习工具介绍</a:t>
            </a:r>
          </a:p>
        </p:txBody>
      </p:sp>
    </p:spTree>
    <p:extLst>
      <p:ext uri="{BB962C8B-B14F-4D97-AF65-F5344CB8AC3E}">
        <p14:creationId xmlns:p14="http://schemas.microsoft.com/office/powerpoint/2010/main" val="358681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WEKA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altLang="zh-CN" dirty="0"/>
              <a:t>Weka</a:t>
            </a:r>
            <a:r>
              <a:rPr lang="zh-CN" altLang="en-US" dirty="0"/>
              <a:t>是由新西兰怀卡托大学用</a:t>
            </a:r>
            <a:r>
              <a:rPr lang="en-US" altLang="zh-CN" dirty="0"/>
              <a:t>Java</a:t>
            </a:r>
            <a:r>
              <a:rPr lang="zh-CN" altLang="en-US" dirty="0"/>
              <a:t>开发的数据挖掘常用软件，</a:t>
            </a:r>
            <a:r>
              <a:rPr lang="en-US" altLang="zh-CN" dirty="0"/>
              <a:t>Weka</a:t>
            </a:r>
            <a:r>
              <a:rPr lang="zh-CN" altLang="en-US" dirty="0"/>
              <a:t>是怀卡托智能分析系统的缩写。</a:t>
            </a:r>
            <a:r>
              <a:rPr lang="en-US" altLang="zh-CN" dirty="0"/>
              <a:t>Weka</a:t>
            </a:r>
            <a:r>
              <a:rPr lang="zh-CN" altLang="en-US" dirty="0"/>
              <a:t>限制在</a:t>
            </a:r>
            <a:r>
              <a:rPr lang="en-US" altLang="zh-CN" dirty="0"/>
              <a:t>GNU</a:t>
            </a:r>
            <a:r>
              <a:rPr lang="zh-CN" altLang="en-US" dirty="0"/>
              <a:t>通用公众证书的条件下发布，它几乎可以运行在所有操作系统平台上，包括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OS X</a:t>
            </a:r>
            <a:r>
              <a:rPr lang="zh-CN" altLang="en-US" dirty="0"/>
              <a:t>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lnSpc>
                <a:spcPct val="120000"/>
              </a:lnSpc>
            </a:pPr>
            <a:r>
              <a:rPr lang="en-US" altLang="zh-CN" dirty="0"/>
              <a:t>WEKA</a:t>
            </a:r>
            <a:r>
              <a:rPr lang="zh-CN" altLang="en-US" dirty="0"/>
              <a:t>的全名是怀卡托智能分析环境（</a:t>
            </a:r>
            <a:r>
              <a:rPr lang="en-US" altLang="zh-CN" dirty="0"/>
              <a:t>Waikato Environment for Knowledge Analysis</a:t>
            </a:r>
            <a:r>
              <a:rPr lang="zh-CN" altLang="en-US" dirty="0"/>
              <a:t>），其</a:t>
            </a:r>
            <a:r>
              <a:rPr lang="zh-CN" altLang="en-US" dirty="0" smtClean="0"/>
              <a:t>源代码</a:t>
            </a:r>
            <a:r>
              <a:rPr lang="zh-CN" altLang="en-US" dirty="0"/>
              <a:t>开放</a:t>
            </a:r>
            <a:r>
              <a:rPr lang="zh-CN" altLang="en-US" dirty="0" smtClean="0"/>
              <a:t>。</a:t>
            </a:r>
            <a:r>
              <a:rPr lang="zh-CN" altLang="en-US" dirty="0"/>
              <a:t>同时</a:t>
            </a:r>
            <a:r>
              <a:rPr lang="en-US" altLang="zh-CN" dirty="0" err="1"/>
              <a:t>weka</a:t>
            </a:r>
            <a:r>
              <a:rPr lang="zh-CN" altLang="en-US" dirty="0"/>
              <a:t>也是新西兰的一种鸟名，而</a:t>
            </a:r>
            <a:r>
              <a:rPr lang="en-US" altLang="zh-CN" dirty="0"/>
              <a:t>WEKA</a:t>
            </a:r>
            <a:r>
              <a:rPr lang="zh-CN" altLang="en-US" dirty="0"/>
              <a:t>的主要开发者来自新西兰。</a:t>
            </a:r>
          </a:p>
          <a:p>
            <a:pPr algn="just">
              <a:lnSpc>
                <a:spcPct val="110000"/>
              </a:lnSpc>
            </a:pPr>
            <a:r>
              <a:rPr lang="en-US" altLang="zh-CN" dirty="0"/>
              <a:t>2005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月，在第</a:t>
            </a:r>
            <a:r>
              <a:rPr lang="en-US" altLang="zh-CN" dirty="0"/>
              <a:t>11</a:t>
            </a:r>
            <a:r>
              <a:rPr lang="zh-CN" altLang="en-US" dirty="0"/>
              <a:t>届</a:t>
            </a:r>
            <a:r>
              <a:rPr lang="en-US" altLang="zh-CN" dirty="0"/>
              <a:t>ACM SIGKDD</a:t>
            </a:r>
            <a:r>
              <a:rPr lang="zh-CN" altLang="en-US" dirty="0"/>
              <a:t>国际会议上，怀卡托大学的</a:t>
            </a:r>
            <a:r>
              <a:rPr lang="en-US" altLang="zh-CN" dirty="0"/>
              <a:t>WEKA</a:t>
            </a:r>
            <a:r>
              <a:rPr lang="zh-CN" altLang="en-US" dirty="0"/>
              <a:t>小组荣获了数据挖掘和知识探索领域的最高服务奖， </a:t>
            </a:r>
            <a:r>
              <a:rPr lang="en-US" altLang="zh-CN" dirty="0"/>
              <a:t>WEKA</a:t>
            </a:r>
            <a:r>
              <a:rPr lang="zh-CN" altLang="en-US" dirty="0"/>
              <a:t>系统得到了广泛的认可，被誉为数据挖掘和机器学习历史上的里程碑，是现今</a:t>
            </a:r>
            <a:r>
              <a:rPr lang="zh-CN" altLang="en-US" b="1" u="sng" dirty="0"/>
              <a:t>最完备</a:t>
            </a:r>
            <a:r>
              <a:rPr lang="zh-CN" altLang="en-US" dirty="0"/>
              <a:t>的数据挖掘工具之一。 </a:t>
            </a:r>
            <a:r>
              <a:rPr lang="en-US" altLang="zh-CN" dirty="0"/>
              <a:t>WEKA</a:t>
            </a:r>
            <a:r>
              <a:rPr lang="zh-CN" altLang="en-US" dirty="0"/>
              <a:t>的每月下载次数已超过万次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4" name="Picture 4" descr="w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652" y="532606"/>
            <a:ext cx="188595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40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WEKA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4258"/>
            <a:ext cx="6160591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/>
              <a:t>作为一个大众化的数据挖掘工作平台， </a:t>
            </a:r>
            <a:r>
              <a:rPr lang="en-US" altLang="zh-CN" dirty="0"/>
              <a:t>WEKA</a:t>
            </a:r>
            <a:r>
              <a:rPr lang="zh-CN" altLang="en-US" dirty="0"/>
              <a:t>集成了大量能承担数据挖掘任务的机器学习算法，包括对数据进行</a:t>
            </a:r>
            <a:r>
              <a:rPr lang="zh-CN" altLang="en-US" u="sng" dirty="0"/>
              <a:t>预处理</a:t>
            </a:r>
            <a:r>
              <a:rPr lang="zh-CN" altLang="en-US" dirty="0"/>
              <a:t>、</a:t>
            </a:r>
            <a:r>
              <a:rPr lang="zh-CN" altLang="en-US" u="sng" dirty="0"/>
              <a:t>分类</a:t>
            </a:r>
            <a:r>
              <a:rPr lang="zh-CN" altLang="en-US" dirty="0"/>
              <a:t>、</a:t>
            </a:r>
            <a:r>
              <a:rPr lang="zh-CN" altLang="en-US" u="sng" dirty="0"/>
              <a:t>回归</a:t>
            </a:r>
            <a:r>
              <a:rPr lang="zh-CN" altLang="en-US" dirty="0"/>
              <a:t>、</a:t>
            </a:r>
            <a:r>
              <a:rPr lang="zh-CN" altLang="en-US" u="sng" dirty="0"/>
              <a:t>聚类</a:t>
            </a:r>
            <a:r>
              <a:rPr lang="zh-CN" altLang="en-US" dirty="0"/>
              <a:t>、</a:t>
            </a:r>
            <a:r>
              <a:rPr lang="zh-CN" altLang="en-US" u="sng" dirty="0"/>
              <a:t>关联分析</a:t>
            </a:r>
            <a:r>
              <a:rPr lang="zh-CN" altLang="en-US" dirty="0"/>
              <a:t>以及在新的交互式界面上的</a:t>
            </a:r>
            <a:r>
              <a:rPr lang="zh-CN" altLang="en-US" u="sng" dirty="0"/>
              <a:t>可视化</a:t>
            </a:r>
            <a:r>
              <a:rPr lang="zh-CN" altLang="en-US" dirty="0"/>
              <a:t>等等。通过其接口，可在其基础上实现自己的数据挖掘算法。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867" y="1820594"/>
            <a:ext cx="4895665" cy="320349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55318" y="5221598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WEKA</a:t>
            </a:r>
            <a:r>
              <a:rPr lang="zh-CN" altLang="en-US" b="1" dirty="0" smtClean="0"/>
              <a:t>主界面</a:t>
            </a:r>
            <a:endParaRPr lang="zh-CN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2323417" y="6515269"/>
            <a:ext cx="4932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http://www.cs.waikato.ac.nz/ml/weka/book.html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85747" y="5687877"/>
            <a:ext cx="882747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/>
              <a:t>Data </a:t>
            </a:r>
            <a:r>
              <a:rPr lang="zh-CN" altLang="en-US" b="1" dirty="0"/>
              <a:t>Mining: Practical Machine Learning Tools and Techniques (Fourth Edition</a:t>
            </a:r>
            <a:r>
              <a:rPr lang="zh-CN" altLang="en-US" b="1" dirty="0" smtClean="0"/>
              <a:t>)</a:t>
            </a:r>
            <a:endParaRPr lang="en-US" altLang="zh-CN" b="1" dirty="0" smtClean="0"/>
          </a:p>
          <a:p>
            <a:pPr algn="ctr">
              <a:lnSpc>
                <a:spcPct val="150000"/>
              </a:lnSpc>
            </a:pPr>
            <a:r>
              <a:rPr lang="zh-CN" altLang="en-US" b="1" dirty="0" smtClean="0"/>
              <a:t>《数据挖掘实用机器学习技术(原书第3版)》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876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WEKA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资料，手册，示例代码齐全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81" y="2473290"/>
            <a:ext cx="5116419" cy="39602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85" y="1624909"/>
            <a:ext cx="2875983" cy="480864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7251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一个简单的示例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10608733" cy="4351338"/>
          </a:xfrm>
        </p:spPr>
        <p:txBody>
          <a:bodyPr/>
          <a:lstStyle/>
          <a:p>
            <a:r>
              <a:rPr lang="zh-CN" altLang="en-US" dirty="0" smtClean="0"/>
              <a:t>根据天气、温度、湿度、是否风决定是否能出去玩</a:t>
            </a:r>
            <a:r>
              <a:rPr lang="en-US" altLang="zh-CN" dirty="0" smtClean="0"/>
              <a:t>/</a:t>
            </a:r>
            <a:r>
              <a:rPr lang="zh-CN" altLang="en-US" dirty="0" smtClean="0"/>
              <a:t>打比赛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93" y="2523787"/>
            <a:ext cx="4908858" cy="38708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9610"/>
            <a:ext cx="5868656" cy="44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1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数据格式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65" y="1797040"/>
            <a:ext cx="5051873" cy="45043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57" y="1797041"/>
            <a:ext cx="5528628" cy="45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数据格式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WEKA</a:t>
            </a:r>
            <a:r>
              <a:rPr lang="zh-CN" altLang="en-US" dirty="0"/>
              <a:t>文件相关术语</a:t>
            </a:r>
          </a:p>
          <a:p>
            <a:pPr algn="just">
              <a:buFont typeface="Wingdings" panose="05000000000000000000" pitchFamily="2" charset="2"/>
              <a:buChar char=" "/>
            </a:pPr>
            <a:r>
              <a:rPr lang="zh-CN" altLang="en-US" dirty="0"/>
              <a:t>表格里的一个横行称作一个</a:t>
            </a:r>
            <a:r>
              <a:rPr lang="zh-CN" altLang="en-US" b="1" dirty="0">
                <a:solidFill>
                  <a:srgbClr val="FF0000"/>
                </a:solidFill>
              </a:rPr>
              <a:t>实例（</a:t>
            </a:r>
            <a:r>
              <a:rPr lang="en-US" altLang="zh-CN" b="1" dirty="0">
                <a:solidFill>
                  <a:srgbClr val="FF0000"/>
                </a:solidFill>
              </a:rPr>
              <a:t>Instance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，相当于统计学中的一个样本，或者数据库中的一条记录。竖行称作一个</a:t>
            </a:r>
            <a:r>
              <a:rPr lang="zh-CN" altLang="en-US" b="1" dirty="0">
                <a:solidFill>
                  <a:srgbClr val="FF0000"/>
                </a:solidFill>
              </a:rPr>
              <a:t>属性（</a:t>
            </a:r>
            <a:r>
              <a:rPr lang="en-US" altLang="zh-CN" b="1" dirty="0">
                <a:solidFill>
                  <a:srgbClr val="FF0000"/>
                </a:solidFill>
              </a:rPr>
              <a:t>Attribute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，相当于统计学中的一个</a:t>
            </a:r>
            <a:r>
              <a:rPr lang="zh-CN" altLang="en-US" b="1" dirty="0">
                <a:solidFill>
                  <a:srgbClr val="FF0000"/>
                </a:solidFill>
              </a:rPr>
              <a:t>变量</a:t>
            </a:r>
            <a:r>
              <a:rPr lang="zh-CN" altLang="en-US" dirty="0"/>
              <a:t>，或者数据库中的一个</a:t>
            </a:r>
            <a:r>
              <a:rPr lang="zh-CN" altLang="en-US" b="1" dirty="0" smtClean="0">
                <a:solidFill>
                  <a:srgbClr val="FF0000"/>
                </a:solidFill>
              </a:rPr>
              <a:t>字段</a:t>
            </a:r>
            <a:r>
              <a:rPr lang="zh-CN" altLang="en-US" dirty="0" smtClean="0"/>
              <a:t>，机器学习中的一个</a:t>
            </a:r>
            <a:r>
              <a:rPr lang="zh-CN" altLang="en-US" b="1" dirty="0" smtClean="0">
                <a:solidFill>
                  <a:srgbClr val="FF0000"/>
                </a:solidFill>
              </a:rPr>
              <a:t>特征</a:t>
            </a:r>
            <a:r>
              <a:rPr lang="zh-CN" altLang="en-US" dirty="0" smtClean="0"/>
              <a:t>。</a:t>
            </a:r>
            <a:r>
              <a:rPr lang="zh-CN" altLang="en-US" dirty="0"/>
              <a:t>这样一个表格，或者叫数据集，在</a:t>
            </a:r>
            <a:r>
              <a:rPr lang="en-US" altLang="zh-CN" dirty="0"/>
              <a:t>WEKA</a:t>
            </a:r>
            <a:r>
              <a:rPr lang="zh-CN" altLang="en-US" dirty="0"/>
              <a:t>看来，呈现了属性之间的一种关系</a:t>
            </a:r>
            <a:r>
              <a:rPr lang="en-US" altLang="zh-CN" dirty="0"/>
              <a:t>(Relation)</a:t>
            </a:r>
            <a:r>
              <a:rPr lang="zh-CN" altLang="en-US" dirty="0"/>
              <a:t>。上图中一共有</a:t>
            </a:r>
            <a:r>
              <a:rPr lang="en-US" altLang="zh-CN" dirty="0"/>
              <a:t>14</a:t>
            </a:r>
            <a:r>
              <a:rPr lang="zh-CN" altLang="en-US" dirty="0"/>
              <a:t>个实例，</a:t>
            </a:r>
            <a:r>
              <a:rPr lang="en-US" altLang="zh-CN" dirty="0"/>
              <a:t>5</a:t>
            </a:r>
            <a:r>
              <a:rPr lang="zh-CN" altLang="en-US" dirty="0"/>
              <a:t>个属性，关系名称为</a:t>
            </a:r>
            <a:r>
              <a:rPr lang="en-US" altLang="zh-CN" dirty="0"/>
              <a:t>“weather”</a:t>
            </a:r>
            <a:r>
              <a:rPr lang="zh-CN" altLang="en-US" dirty="0"/>
              <a:t>。</a:t>
            </a:r>
          </a:p>
          <a:p>
            <a:pPr>
              <a:buFont typeface="Wingdings" panose="05000000000000000000" pitchFamily="2" charset="2"/>
              <a:buChar char=" "/>
            </a:pPr>
            <a:r>
              <a:rPr lang="en-US" altLang="zh-CN" dirty="0"/>
              <a:t>WEKA</a:t>
            </a:r>
            <a:r>
              <a:rPr lang="zh-CN" altLang="en-US" dirty="0"/>
              <a:t>存储数据的格式是</a:t>
            </a:r>
            <a:r>
              <a:rPr lang="en-US" altLang="zh-CN" dirty="0"/>
              <a:t>ARFF</a:t>
            </a:r>
            <a:r>
              <a:rPr lang="zh-CN" altLang="en-US" dirty="0"/>
              <a:t>（</a:t>
            </a:r>
            <a:r>
              <a:rPr lang="en-US" altLang="zh-CN" dirty="0"/>
              <a:t>Attribute-Relation File Format</a:t>
            </a:r>
            <a:r>
              <a:rPr lang="zh-CN" altLang="en-US" dirty="0"/>
              <a:t>）文件，这是一种</a:t>
            </a:r>
            <a:r>
              <a:rPr lang="en-US" altLang="zh-CN" dirty="0"/>
              <a:t>ASCII</a:t>
            </a:r>
            <a:r>
              <a:rPr lang="zh-CN" altLang="en-US" dirty="0"/>
              <a:t>文本文件。上图所示的二维表格存储在如下的</a:t>
            </a:r>
            <a:r>
              <a:rPr lang="en-US" altLang="zh-CN" dirty="0"/>
              <a:t>ARFF</a:t>
            </a:r>
            <a:r>
              <a:rPr lang="zh-CN" altLang="en-US" dirty="0"/>
              <a:t>文件中。这也就是</a:t>
            </a:r>
            <a:r>
              <a:rPr lang="en-US" altLang="zh-CN" dirty="0"/>
              <a:t>WEKA</a:t>
            </a:r>
            <a:r>
              <a:rPr lang="zh-CN" altLang="en-US" dirty="0"/>
              <a:t>自带的</a:t>
            </a:r>
            <a:r>
              <a:rPr lang="en-US" altLang="zh-CN" dirty="0"/>
              <a:t>“</a:t>
            </a:r>
            <a:r>
              <a:rPr lang="en-US" altLang="zh-CN" dirty="0" err="1"/>
              <a:t>weather.arff</a:t>
            </a:r>
            <a:r>
              <a:rPr lang="en-US" altLang="zh-CN" dirty="0"/>
              <a:t>”</a:t>
            </a:r>
            <a:r>
              <a:rPr lang="zh-CN" altLang="en-US" dirty="0"/>
              <a:t>文件，在</a:t>
            </a:r>
            <a:r>
              <a:rPr lang="en-US" altLang="zh-CN" dirty="0"/>
              <a:t>WEKA</a:t>
            </a:r>
            <a:r>
              <a:rPr lang="zh-CN" altLang="en-US" dirty="0"/>
              <a:t>安装目录的</a:t>
            </a:r>
            <a:r>
              <a:rPr lang="en-US" altLang="zh-CN" dirty="0"/>
              <a:t>“data”</a:t>
            </a:r>
            <a:r>
              <a:rPr lang="zh-CN" altLang="en-US" dirty="0"/>
              <a:t>子目录下可以找到。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65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数据格式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头信息（</a:t>
            </a:r>
            <a:r>
              <a:rPr lang="en-US" altLang="zh-CN" dirty="0" smtClean="0"/>
              <a:t>head information</a:t>
            </a:r>
            <a:r>
              <a:rPr lang="zh-CN" altLang="en-US" dirty="0" smtClean="0"/>
              <a:t>）：</a:t>
            </a:r>
            <a:r>
              <a:rPr lang="zh-CN" altLang="en-US" dirty="0"/>
              <a:t>对关系的声明和对属性的</a:t>
            </a:r>
            <a:r>
              <a:rPr lang="zh-CN" altLang="en-US" dirty="0" smtClean="0"/>
              <a:t>声明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数据集名称（关系声明）：</a:t>
            </a:r>
            <a:r>
              <a:rPr lang="en-US" altLang="zh-CN" dirty="0"/>
              <a:t> @relation &lt;relation-name&gt;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属性声明：</a:t>
            </a:r>
            <a:r>
              <a:rPr lang="en-US" altLang="zh-CN" dirty="0"/>
              <a:t> @attribute &lt;attribute-name&gt; &lt;</a:t>
            </a:r>
            <a:r>
              <a:rPr lang="en-US" altLang="zh-CN" dirty="0">
                <a:solidFill>
                  <a:srgbClr val="FF0000"/>
                </a:solidFill>
              </a:rPr>
              <a:t>datatype</a:t>
            </a:r>
            <a:r>
              <a:rPr lang="en-US" altLang="zh-CN" dirty="0"/>
              <a:t>&gt; </a:t>
            </a:r>
            <a:endParaRPr lang="en-US" altLang="zh-CN" dirty="0" smtClean="0"/>
          </a:p>
          <a:p>
            <a:r>
              <a:rPr lang="zh-CN" altLang="en-US" dirty="0" smtClean="0"/>
              <a:t>数据信息（</a:t>
            </a:r>
            <a:r>
              <a:rPr lang="en-US" altLang="zh-CN" dirty="0" smtClean="0"/>
              <a:t>data information</a:t>
            </a:r>
            <a:r>
              <a:rPr lang="zh-CN" altLang="en-US" dirty="0" smtClean="0"/>
              <a:t>）：</a:t>
            </a:r>
            <a:r>
              <a:rPr lang="zh-CN" altLang="en-US" dirty="0"/>
              <a:t>数据</a:t>
            </a:r>
            <a:r>
              <a:rPr lang="zh-CN" altLang="en-US" dirty="0" smtClean="0"/>
              <a:t>集的数据</a:t>
            </a:r>
            <a:endParaRPr lang="en-US" altLang="zh-CN" dirty="0" smtClean="0"/>
          </a:p>
          <a:p>
            <a:pPr lvl="1"/>
            <a:r>
              <a:rPr lang="zh-CN" altLang="en-US" dirty="0"/>
              <a:t>从</a:t>
            </a:r>
            <a:r>
              <a:rPr lang="en-US" altLang="zh-CN" dirty="0"/>
              <a:t>“@data”</a:t>
            </a:r>
            <a:r>
              <a:rPr lang="zh-CN" altLang="en-US" dirty="0"/>
              <a:t>标记</a:t>
            </a:r>
            <a:r>
              <a:rPr lang="zh-CN" altLang="en-US" dirty="0" smtClean="0"/>
              <a:t>开始</a:t>
            </a:r>
            <a:endParaRPr lang="en-US" altLang="zh-CN" dirty="0" smtClean="0"/>
          </a:p>
          <a:p>
            <a:pPr lvl="1"/>
            <a:r>
              <a:rPr lang="zh-CN" altLang="en-US" dirty="0"/>
              <a:t>实例的各属性值用逗号</a:t>
            </a:r>
            <a:r>
              <a:rPr lang="en-US" altLang="zh-CN" dirty="0"/>
              <a:t>“,”</a:t>
            </a:r>
            <a:r>
              <a:rPr lang="zh-CN" altLang="en-US" dirty="0" smtClean="0"/>
              <a:t>隔开</a:t>
            </a:r>
            <a:endParaRPr lang="en-US" altLang="zh-CN" dirty="0" smtClean="0"/>
          </a:p>
          <a:p>
            <a:pPr lvl="1"/>
            <a:r>
              <a:rPr lang="zh-CN" altLang="en-US" dirty="0"/>
              <a:t>缺失</a:t>
            </a:r>
            <a:r>
              <a:rPr lang="zh-CN" altLang="en-US" dirty="0" smtClean="0"/>
              <a:t>值用</a:t>
            </a:r>
            <a:r>
              <a:rPr lang="zh-CN" altLang="en-US" dirty="0"/>
              <a:t>问号</a:t>
            </a:r>
            <a:r>
              <a:rPr lang="en-US" altLang="zh-CN" dirty="0"/>
              <a:t>“?”</a:t>
            </a:r>
            <a:r>
              <a:rPr lang="zh-CN" altLang="en-US" dirty="0"/>
              <a:t>表示</a:t>
            </a:r>
            <a:r>
              <a:rPr lang="zh-CN" altLang="en-US" dirty="0" smtClean="0"/>
              <a:t>，不能省略</a:t>
            </a:r>
            <a:endParaRPr lang="en-US" altLang="zh-CN" dirty="0"/>
          </a:p>
          <a:p>
            <a:r>
              <a:rPr lang="zh-CN" altLang="en-US" dirty="0" smtClean="0"/>
              <a:t>其他信息</a:t>
            </a:r>
            <a:endParaRPr lang="en-US" altLang="zh-CN" dirty="0" smtClean="0"/>
          </a:p>
          <a:p>
            <a:pPr lvl="1"/>
            <a:r>
              <a:rPr lang="en-US" altLang="zh-CN" dirty="0"/>
              <a:t>% </a:t>
            </a:r>
            <a:r>
              <a:rPr lang="zh-CN" altLang="en-US" dirty="0"/>
              <a:t>开始的行为注释</a:t>
            </a:r>
            <a:endParaRPr lang="en-US" altLang="zh-CN" dirty="0"/>
          </a:p>
          <a:p>
            <a:pPr lvl="1"/>
            <a:r>
              <a:rPr lang="zh-CN" altLang="en-US" dirty="0" smtClean="0"/>
              <a:t>数据字符串如果包含</a:t>
            </a:r>
            <a:r>
              <a:rPr lang="zh-CN" altLang="en-US" dirty="0"/>
              <a:t>空格，它必须加上引号</a:t>
            </a:r>
          </a:p>
        </p:txBody>
      </p:sp>
      <p:sp>
        <p:nvSpPr>
          <p:cNvPr id="4" name="矩形 3"/>
          <p:cNvSpPr/>
          <p:nvPr/>
        </p:nvSpPr>
        <p:spPr>
          <a:xfrm>
            <a:off x="5967047" y="3622729"/>
            <a:ext cx="229772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@data </a:t>
            </a:r>
            <a:br>
              <a:rPr lang="en-US" altLang="zh-CN" dirty="0"/>
            </a:br>
            <a:r>
              <a:rPr lang="en-US" altLang="zh-CN" dirty="0"/>
              <a:t>sunny,85,85,FALSE,no </a:t>
            </a:r>
            <a:br>
              <a:rPr lang="en-US" altLang="zh-CN" dirty="0"/>
            </a:br>
            <a:r>
              <a:rPr lang="en-US" altLang="zh-CN" dirty="0"/>
              <a:t>?,78,90,?,yes</a:t>
            </a:r>
          </a:p>
        </p:txBody>
      </p:sp>
    </p:spTree>
    <p:extLst>
      <p:ext uri="{BB962C8B-B14F-4D97-AF65-F5344CB8AC3E}">
        <p14:creationId xmlns:p14="http://schemas.microsoft.com/office/powerpoint/2010/main" val="375250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8323385" cy="48037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实践</a:t>
            </a:r>
            <a:r>
              <a:rPr lang="zh-CN" altLang="en-US" dirty="0" smtClean="0"/>
              <a:t>环境配置与演示     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Linux</a:t>
            </a:r>
            <a:r>
              <a:rPr lang="zh-CN" altLang="en-US" dirty="0" smtClean="0"/>
              <a:t>基本操作                            （</a:t>
            </a:r>
            <a:r>
              <a:rPr lang="en-US" altLang="zh-CN" dirty="0" smtClean="0"/>
              <a:t>10</a:t>
            </a:r>
            <a:r>
              <a:rPr lang="zh-CN" altLang="en-US" dirty="0"/>
              <a:t>分钟）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机器学习工具</a:t>
            </a:r>
            <a:r>
              <a:rPr lang="zh-CN" altLang="en-US" dirty="0" smtClean="0"/>
              <a:t>介绍                    （</a:t>
            </a:r>
            <a:r>
              <a:rPr lang="en-US" altLang="zh-CN" dirty="0" smtClean="0"/>
              <a:t>30</a:t>
            </a:r>
            <a:r>
              <a:rPr lang="zh-CN" altLang="en-US" dirty="0" smtClean="0"/>
              <a:t>分钟）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Python</a:t>
            </a:r>
            <a:r>
              <a:rPr lang="zh-CN" altLang="en-US" dirty="0"/>
              <a:t>编程实践</a:t>
            </a:r>
            <a:r>
              <a:rPr lang="zh-CN" altLang="en-US" dirty="0" smtClean="0"/>
              <a:t>工具演示       （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Python</a:t>
            </a:r>
            <a:r>
              <a:rPr lang="zh-CN" altLang="en-US" dirty="0"/>
              <a:t>入门 </a:t>
            </a:r>
            <a:r>
              <a:rPr lang="zh-CN" altLang="en-US" dirty="0" smtClean="0"/>
              <a:t>                                 （</a:t>
            </a:r>
            <a:r>
              <a:rPr lang="en-US" altLang="zh-CN" dirty="0" smtClean="0"/>
              <a:t>20</a:t>
            </a:r>
            <a:r>
              <a:rPr lang="zh-CN" altLang="en-US" dirty="0"/>
              <a:t>分钟）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NumPy</a:t>
            </a:r>
            <a:r>
              <a:rPr lang="zh-CN" altLang="en-US" dirty="0" smtClean="0"/>
              <a:t>入门                                </a:t>
            </a:r>
            <a:r>
              <a:rPr lang="en-US" altLang="zh-CN" dirty="0" smtClean="0"/>
              <a:t>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分钟）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典型</a:t>
            </a:r>
            <a:r>
              <a:rPr lang="zh-CN" altLang="en-US" dirty="0" smtClean="0"/>
              <a:t>分类模型编程实践            （</a:t>
            </a:r>
            <a:r>
              <a:rPr lang="en-US" altLang="zh-CN" dirty="0" smtClean="0"/>
              <a:t>60</a:t>
            </a:r>
            <a:r>
              <a:rPr lang="zh-CN" altLang="en-US" dirty="0" smtClean="0"/>
              <a:t>分钟）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24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数据格式：数据类型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zh-CN" sz="2600" dirty="0"/>
              <a:t>WEKA</a:t>
            </a:r>
            <a:r>
              <a:rPr lang="zh-CN" altLang="en-US" sz="2600" dirty="0"/>
              <a:t>支持的</a:t>
            </a:r>
            <a:r>
              <a:rPr lang="en-US" altLang="zh-CN" sz="2600" dirty="0"/>
              <a:t>&lt;datatype&gt;</a:t>
            </a:r>
            <a:r>
              <a:rPr lang="zh-CN" altLang="en-US" sz="2600" dirty="0"/>
              <a:t>有四种</a:t>
            </a:r>
          </a:p>
          <a:p>
            <a:pPr lvl="1" algn="just">
              <a:lnSpc>
                <a:spcPct val="80000"/>
              </a:lnSpc>
            </a:pPr>
            <a:r>
              <a:rPr lang="en-US" altLang="zh-CN" sz="2200" dirty="0"/>
              <a:t>numeric				</a:t>
            </a:r>
            <a:r>
              <a:rPr lang="zh-CN" altLang="en-US" sz="2200" dirty="0"/>
              <a:t>数值型 </a:t>
            </a:r>
          </a:p>
          <a:p>
            <a:pPr lvl="1" algn="just">
              <a:lnSpc>
                <a:spcPct val="80000"/>
              </a:lnSpc>
            </a:pPr>
            <a:r>
              <a:rPr lang="en-US" altLang="zh-CN" sz="2200" dirty="0"/>
              <a:t>&lt;nominal-specification&gt;	</a:t>
            </a:r>
            <a:r>
              <a:rPr lang="zh-CN" altLang="en-US" sz="2200" dirty="0"/>
              <a:t>标称（</a:t>
            </a:r>
            <a:r>
              <a:rPr lang="en-US" altLang="zh-CN" sz="2200" dirty="0"/>
              <a:t>nominal</a:t>
            </a:r>
            <a:r>
              <a:rPr lang="zh-CN" altLang="en-US" sz="2200" dirty="0"/>
              <a:t>）型</a:t>
            </a:r>
          </a:p>
          <a:p>
            <a:pPr lvl="1" algn="just">
              <a:lnSpc>
                <a:spcPct val="80000"/>
              </a:lnSpc>
            </a:pPr>
            <a:r>
              <a:rPr lang="en-US" altLang="zh-CN" sz="2200" dirty="0"/>
              <a:t>string				</a:t>
            </a:r>
            <a:r>
              <a:rPr lang="zh-CN" altLang="en-US" sz="2200" dirty="0"/>
              <a:t>字符串型</a:t>
            </a:r>
          </a:p>
          <a:p>
            <a:pPr lvl="1" algn="just">
              <a:lnSpc>
                <a:spcPct val="80000"/>
              </a:lnSpc>
            </a:pPr>
            <a:r>
              <a:rPr lang="en-US" altLang="zh-CN" sz="2200" dirty="0"/>
              <a:t>date [&lt;date-format&gt;]		</a:t>
            </a:r>
            <a:r>
              <a:rPr lang="zh-CN" altLang="en-US" sz="2200" dirty="0"/>
              <a:t>日期和时间型</a:t>
            </a:r>
          </a:p>
          <a:p>
            <a:pPr marL="0" indent="0" algn="just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</a:p>
          <a:p>
            <a:pPr marL="0" indent="0" algn="just">
              <a:buNone/>
            </a:pPr>
            <a:r>
              <a:rPr lang="zh-CN" altLang="en-US" dirty="0" smtClean="0"/>
              <a:t>还</a:t>
            </a:r>
            <a:r>
              <a:rPr lang="zh-CN" altLang="en-US" dirty="0"/>
              <a:t>可以使用两个类型</a:t>
            </a:r>
            <a:r>
              <a:rPr lang="en-US" altLang="zh-CN" dirty="0"/>
              <a:t>“integer”</a:t>
            </a:r>
            <a:r>
              <a:rPr lang="zh-CN" altLang="en-US" dirty="0"/>
              <a:t>和</a:t>
            </a:r>
            <a:r>
              <a:rPr lang="en-US" altLang="zh-CN" dirty="0"/>
              <a:t>“real”</a:t>
            </a:r>
            <a:r>
              <a:rPr lang="zh-CN" altLang="en-US" dirty="0"/>
              <a:t>，但是</a:t>
            </a:r>
            <a:r>
              <a:rPr lang="en-US" altLang="zh-CN" dirty="0"/>
              <a:t>WEKA</a:t>
            </a:r>
            <a:r>
              <a:rPr lang="zh-CN" altLang="en-US" dirty="0"/>
              <a:t>把它们都当作</a:t>
            </a:r>
            <a:r>
              <a:rPr lang="en-US" altLang="zh-CN" dirty="0"/>
              <a:t>“numeric”</a:t>
            </a:r>
            <a:r>
              <a:rPr lang="zh-CN" altLang="en-US" dirty="0"/>
              <a:t>看待。注意</a:t>
            </a:r>
            <a:r>
              <a:rPr lang="en-US" altLang="zh-CN" dirty="0"/>
              <a:t>“integer”</a:t>
            </a:r>
            <a:r>
              <a:rPr lang="zh-CN" altLang="en-US" dirty="0"/>
              <a:t>，</a:t>
            </a:r>
            <a:r>
              <a:rPr lang="en-US" altLang="zh-CN" dirty="0"/>
              <a:t>“real”</a:t>
            </a:r>
            <a:r>
              <a:rPr lang="zh-CN" altLang="en-US" dirty="0"/>
              <a:t>，</a:t>
            </a:r>
            <a:r>
              <a:rPr lang="en-US" altLang="zh-CN" dirty="0"/>
              <a:t>“numeric”</a:t>
            </a:r>
            <a:r>
              <a:rPr lang="zh-CN" altLang="en-US" dirty="0"/>
              <a:t>，</a:t>
            </a:r>
            <a:r>
              <a:rPr lang="en-US" altLang="zh-CN" dirty="0"/>
              <a:t>“date”</a:t>
            </a:r>
            <a:r>
              <a:rPr lang="zh-CN" altLang="en-US" dirty="0"/>
              <a:t>，</a:t>
            </a:r>
            <a:r>
              <a:rPr lang="en-US" altLang="zh-CN" dirty="0"/>
              <a:t>“string”</a:t>
            </a:r>
            <a:r>
              <a:rPr lang="zh-CN" altLang="en-US" dirty="0"/>
              <a:t>这些关键字是区分大小写的，而</a:t>
            </a:r>
            <a:r>
              <a:rPr lang="en-US" altLang="zh-CN" dirty="0"/>
              <a:t>“relation”</a:t>
            </a:r>
            <a:r>
              <a:rPr lang="zh-CN" altLang="en-US" dirty="0"/>
              <a:t>、“</a:t>
            </a:r>
            <a:r>
              <a:rPr lang="en-US" altLang="zh-CN" dirty="0"/>
              <a:t>attribute ”</a:t>
            </a:r>
            <a:r>
              <a:rPr lang="zh-CN" altLang="en-US" dirty="0"/>
              <a:t>和</a:t>
            </a:r>
            <a:r>
              <a:rPr lang="en-US" altLang="zh-CN" dirty="0"/>
              <a:t>“data”</a:t>
            </a:r>
            <a:r>
              <a:rPr lang="zh-CN" altLang="en-US" dirty="0"/>
              <a:t>则不区分。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06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数据查看器（</a:t>
            </a:r>
            <a:r>
              <a:rPr lang="en-US" altLang="zh-CN" dirty="0" smtClean="0"/>
              <a:t>Viewer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74034"/>
            <a:ext cx="5973428" cy="45029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6" y="1665446"/>
            <a:ext cx="5232330" cy="451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数据准备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数据格式转换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将所需建模任务的数据转换为上述格式。</a:t>
            </a:r>
            <a:r>
              <a:rPr lang="en-US" altLang="zh-CN" dirty="0" smtClean="0"/>
              <a:t>Weka</a:t>
            </a:r>
            <a:r>
              <a:rPr lang="zh-CN" altLang="en-US" dirty="0" smtClean="0"/>
              <a:t>还支持对</a:t>
            </a:r>
            <a:r>
              <a:rPr lang="en-US" altLang="zh-CN" dirty="0" smtClean="0"/>
              <a:t>CSV</a:t>
            </a:r>
            <a:r>
              <a:rPr lang="zh-CN" altLang="en-US" dirty="0" smtClean="0"/>
              <a:t>的数据处理，也可以通过</a:t>
            </a:r>
            <a:r>
              <a:rPr lang="en-US" altLang="zh-CN" dirty="0" smtClean="0"/>
              <a:t>JDBC</a:t>
            </a:r>
            <a:r>
              <a:rPr lang="zh-CN" altLang="en-US" dirty="0" smtClean="0"/>
              <a:t>访问数据。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建议开始小批量的转换为</a:t>
            </a:r>
            <a:r>
              <a:rPr lang="en-US" altLang="zh-CN" dirty="0" smtClean="0"/>
              <a:t>ARFF</a:t>
            </a:r>
            <a:r>
              <a:rPr lang="zh-CN" altLang="en-US" dirty="0" smtClean="0"/>
              <a:t>处理，后续可以直接用原始数据。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60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WEKA</a:t>
            </a:r>
            <a:r>
              <a:rPr lang="zh-CN" altLang="en-US" dirty="0" smtClean="0"/>
              <a:t>：</a:t>
            </a:r>
            <a:r>
              <a:rPr lang="en-US" altLang="zh-CN" dirty="0" smtClean="0"/>
              <a:t>Explorer</a:t>
            </a:r>
            <a:r>
              <a:rPr lang="zh-CN" altLang="en-US" dirty="0"/>
              <a:t>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“Explorer”</a:t>
            </a:r>
            <a:r>
              <a:rPr lang="zh-CN" altLang="en-US" dirty="0"/>
              <a:t>提供了很多功能，是</a:t>
            </a:r>
            <a:r>
              <a:rPr lang="en-US" altLang="zh-CN" dirty="0"/>
              <a:t>WEKA</a:t>
            </a:r>
            <a:r>
              <a:rPr lang="zh-CN" altLang="en-US" dirty="0"/>
              <a:t>使用最多的模块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08" y="2346055"/>
            <a:ext cx="5797583" cy="437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WEKA</a:t>
            </a:r>
            <a:r>
              <a:rPr lang="zh-CN" altLang="en-US" dirty="0"/>
              <a:t>：</a:t>
            </a:r>
            <a:r>
              <a:rPr lang="en-US" altLang="zh-CN" dirty="0"/>
              <a:t>Explorer</a:t>
            </a:r>
            <a:r>
              <a:rPr lang="zh-CN" altLang="en-US" dirty="0"/>
              <a:t>界面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8295" y="2883868"/>
            <a:ext cx="11595409" cy="3784561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zh-CN" altLang="en-US" dirty="0" smtClean="0"/>
              <a:t>选项</a:t>
            </a:r>
            <a:r>
              <a:rPr lang="zh-CN" altLang="en-US" dirty="0"/>
              <a:t>卡是用来切换不同的挖掘任务面板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一些</a:t>
            </a:r>
            <a:r>
              <a:rPr lang="zh-CN" altLang="en-US" dirty="0"/>
              <a:t>常用按钮。包括打开数据，保存及编辑功能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/>
            <a:r>
              <a:rPr lang="en-US" altLang="zh-CN" dirty="0" smtClean="0"/>
              <a:t>Choose”</a:t>
            </a:r>
            <a:r>
              <a:rPr lang="zh-CN" altLang="en-US" dirty="0"/>
              <a:t>某个“</a:t>
            </a:r>
            <a:r>
              <a:rPr lang="en-US" altLang="zh-CN" dirty="0"/>
              <a:t>Filter”</a:t>
            </a:r>
            <a:r>
              <a:rPr lang="zh-CN" altLang="en-US" dirty="0"/>
              <a:t>，可以实现筛选数据或者对数据进行某种变换。数据预处理主要就利用它来实现。</a:t>
            </a:r>
          </a:p>
          <a:p>
            <a:pPr algn="just"/>
            <a:r>
              <a:rPr lang="zh-CN" altLang="en-US" dirty="0" smtClean="0"/>
              <a:t>展示</a:t>
            </a:r>
            <a:r>
              <a:rPr lang="zh-CN" altLang="en-US" dirty="0"/>
              <a:t>了数据集的一些基本情况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/>
            <a:r>
              <a:rPr lang="zh-CN" altLang="en-US" dirty="0"/>
              <a:t>列出了数据集的所有</a:t>
            </a:r>
            <a:r>
              <a:rPr lang="zh-CN" altLang="en-US" dirty="0" smtClean="0"/>
              <a:t>属性，选择删除若干属性。右侧有关于属性</a:t>
            </a:r>
            <a:r>
              <a:rPr lang="zh-CN" altLang="en-US" dirty="0"/>
              <a:t>的</a:t>
            </a:r>
            <a:r>
              <a:rPr lang="zh-CN" altLang="en-US" dirty="0" smtClean="0"/>
              <a:t>摘要。右下方是</a:t>
            </a:r>
            <a:r>
              <a:rPr lang="zh-CN" altLang="en-US" dirty="0"/>
              <a:t>选中属性的</a:t>
            </a:r>
            <a:r>
              <a:rPr lang="zh-CN" altLang="en-US" dirty="0" smtClean="0"/>
              <a:t>直方图。 </a:t>
            </a:r>
            <a:endParaRPr lang="zh-CN" altLang="en-US" dirty="0"/>
          </a:p>
          <a:p>
            <a:pPr algn="just"/>
            <a:r>
              <a:rPr lang="zh-CN" altLang="en-US" dirty="0" smtClean="0"/>
              <a:t>下方是状态栏</a:t>
            </a:r>
            <a:r>
              <a:rPr lang="zh-CN" altLang="en-US" dirty="0"/>
              <a:t>，可以查看</a:t>
            </a:r>
            <a:r>
              <a:rPr lang="en-US" altLang="zh-CN" dirty="0"/>
              <a:t>Log</a:t>
            </a:r>
            <a:r>
              <a:rPr lang="zh-CN" altLang="en-US" dirty="0"/>
              <a:t>以判断是否有错。右边的</a:t>
            </a:r>
            <a:r>
              <a:rPr lang="en-US" altLang="zh-CN" dirty="0" err="1"/>
              <a:t>weka</a:t>
            </a:r>
            <a:r>
              <a:rPr lang="zh-CN" altLang="en-US" dirty="0"/>
              <a:t>鸟在动的话说明</a:t>
            </a:r>
            <a:r>
              <a:rPr lang="en-US" altLang="zh-CN" dirty="0"/>
              <a:t>WEKA</a:t>
            </a:r>
            <a:r>
              <a:rPr lang="zh-CN" altLang="en-US" dirty="0"/>
              <a:t>正在执行挖掘任务。右键点击状态栏还可以执行</a:t>
            </a:r>
            <a:r>
              <a:rPr lang="en-US" altLang="zh-CN" dirty="0"/>
              <a:t>JAVA</a:t>
            </a:r>
            <a:r>
              <a:rPr lang="zh-CN" altLang="en-US" dirty="0"/>
              <a:t>内存的垃圾回收。</a:t>
            </a:r>
          </a:p>
          <a:p>
            <a:pPr algn="just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534" y="223987"/>
            <a:ext cx="4408577" cy="33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离散化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altLang="zh-CN" dirty="0"/>
              <a:t>“age”</a:t>
            </a:r>
            <a:r>
              <a:rPr lang="zh-CN" altLang="en-US" dirty="0"/>
              <a:t>和“</a:t>
            </a:r>
            <a:r>
              <a:rPr lang="en-US" altLang="zh-CN" dirty="0"/>
              <a:t>income”</a:t>
            </a:r>
            <a:r>
              <a:rPr lang="zh-CN" altLang="en-US" dirty="0"/>
              <a:t>的离散化可借助</a:t>
            </a:r>
            <a:r>
              <a:rPr lang="en-US" altLang="zh-CN" dirty="0"/>
              <a:t>WEKA</a:t>
            </a:r>
            <a:r>
              <a:rPr lang="zh-CN" altLang="en-US" dirty="0"/>
              <a:t>中名为“</a:t>
            </a:r>
            <a:r>
              <a:rPr lang="en-US" altLang="zh-CN" dirty="0"/>
              <a:t>Discretize”</a:t>
            </a:r>
            <a:r>
              <a:rPr lang="zh-CN" altLang="en-US" dirty="0"/>
              <a:t>的</a:t>
            </a:r>
            <a:r>
              <a:rPr lang="en-US" altLang="zh-CN" dirty="0"/>
              <a:t>Filter</a:t>
            </a:r>
            <a:r>
              <a:rPr lang="zh-CN" altLang="en-US" dirty="0"/>
              <a:t>来完成。</a:t>
            </a:r>
            <a:r>
              <a:rPr lang="zh-CN" altLang="en-US" dirty="0" smtClean="0"/>
              <a:t>在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区域中点</a:t>
            </a:r>
            <a:r>
              <a:rPr lang="zh-CN" altLang="en-US" dirty="0"/>
              <a:t>“</a:t>
            </a:r>
            <a:r>
              <a:rPr lang="en-US" altLang="zh-CN" dirty="0"/>
              <a:t>Choose”</a:t>
            </a:r>
            <a:r>
              <a:rPr lang="zh-CN" altLang="en-US" dirty="0"/>
              <a:t>，出现一棵“</a:t>
            </a:r>
            <a:r>
              <a:rPr lang="en-US" altLang="zh-CN" dirty="0"/>
              <a:t>Filter</a:t>
            </a:r>
            <a:r>
              <a:rPr lang="zh-CN" altLang="en-US" dirty="0"/>
              <a:t>树”，逐级找到“</a:t>
            </a:r>
            <a:r>
              <a:rPr lang="en-US" altLang="zh-CN" dirty="0" err="1"/>
              <a:t>weka.filters.unsupervised.attribute.Discretize</a:t>
            </a:r>
            <a:r>
              <a:rPr lang="en-US" altLang="zh-CN" dirty="0"/>
              <a:t>”</a:t>
            </a:r>
            <a:r>
              <a:rPr lang="zh-CN" altLang="en-US" dirty="0"/>
              <a:t>，点击。</a:t>
            </a:r>
            <a:br>
              <a:rPr lang="zh-CN" altLang="en-US" dirty="0"/>
            </a:br>
            <a:r>
              <a:rPr lang="zh-CN" altLang="en-US" dirty="0"/>
              <a:t>现在“</a:t>
            </a:r>
            <a:r>
              <a:rPr lang="en-US" altLang="zh-CN" dirty="0"/>
              <a:t>Choose”</a:t>
            </a:r>
            <a:r>
              <a:rPr lang="zh-CN" altLang="en-US" dirty="0"/>
              <a:t>旁边的文本框应该显示“</a:t>
            </a:r>
            <a:r>
              <a:rPr lang="en-US" altLang="zh-CN" dirty="0"/>
              <a:t>Discretize -B 10 -M -0.1 -R first-last”</a:t>
            </a:r>
            <a:r>
              <a:rPr lang="zh-CN" altLang="en-US" dirty="0"/>
              <a:t>。 </a:t>
            </a:r>
            <a:endParaRPr lang="en-US" altLang="zh-CN" dirty="0" smtClean="0"/>
          </a:p>
          <a:p>
            <a:pPr algn="just"/>
            <a:r>
              <a:rPr lang="zh-CN" altLang="en-US" dirty="0" smtClean="0"/>
              <a:t>点击</a:t>
            </a:r>
            <a:r>
              <a:rPr lang="zh-CN" altLang="en-US" dirty="0"/>
              <a:t>这个文本框会弹出新窗口以修改离散化的参数。 </a:t>
            </a:r>
            <a:br>
              <a:rPr lang="zh-CN" altLang="en-US" dirty="0"/>
            </a:br>
            <a:r>
              <a:rPr lang="zh-CN" altLang="en-US" dirty="0"/>
              <a:t>我们不打算对所有的属性离散化，只是针对对第</a:t>
            </a:r>
            <a:r>
              <a:rPr lang="en-US" altLang="zh-CN" dirty="0"/>
              <a:t>1</a:t>
            </a:r>
            <a:r>
              <a:rPr lang="zh-CN" altLang="en-US" dirty="0"/>
              <a:t>个和第</a:t>
            </a:r>
            <a:r>
              <a:rPr lang="en-US" altLang="zh-CN" dirty="0"/>
              <a:t>4</a:t>
            </a:r>
            <a:r>
              <a:rPr lang="zh-CN" altLang="en-US" dirty="0"/>
              <a:t>个属性（见区域</a:t>
            </a:r>
            <a:r>
              <a:rPr lang="en-US" altLang="zh-CN" dirty="0"/>
              <a:t>5</a:t>
            </a:r>
            <a:r>
              <a:rPr lang="zh-CN" altLang="en-US" dirty="0"/>
              <a:t>属性名左边的数字），故把</a:t>
            </a:r>
            <a:r>
              <a:rPr lang="en-US" altLang="zh-CN" dirty="0" err="1"/>
              <a:t>attributeIndices</a:t>
            </a:r>
            <a:r>
              <a:rPr lang="zh-CN" altLang="en-US" dirty="0"/>
              <a:t>右边改成“</a:t>
            </a:r>
            <a:r>
              <a:rPr lang="en-US" altLang="zh-CN" dirty="0"/>
              <a:t>1,4”</a:t>
            </a:r>
            <a:r>
              <a:rPr lang="zh-CN" altLang="en-US" dirty="0"/>
              <a:t>。计划把这两个属性都分成</a:t>
            </a:r>
            <a:r>
              <a:rPr lang="en-US" altLang="zh-CN" dirty="0"/>
              <a:t>3</a:t>
            </a:r>
            <a:r>
              <a:rPr lang="zh-CN" altLang="en-US" dirty="0"/>
              <a:t>段，于是把“</a:t>
            </a:r>
            <a:r>
              <a:rPr lang="en-US" altLang="zh-CN" dirty="0"/>
              <a:t>bins”</a:t>
            </a:r>
            <a:r>
              <a:rPr lang="zh-CN" altLang="en-US" dirty="0"/>
              <a:t>改成“</a:t>
            </a:r>
            <a:r>
              <a:rPr lang="en-US" altLang="zh-CN" dirty="0"/>
              <a:t>3”</a:t>
            </a:r>
            <a:r>
              <a:rPr lang="zh-CN" altLang="en-US" dirty="0"/>
              <a:t>。其它框里不用更改。点“</a:t>
            </a:r>
            <a:r>
              <a:rPr lang="en-US" altLang="zh-CN" dirty="0"/>
              <a:t>OK”</a:t>
            </a:r>
            <a:r>
              <a:rPr lang="zh-CN" altLang="en-US" dirty="0"/>
              <a:t>回到“</a:t>
            </a:r>
            <a:r>
              <a:rPr lang="en-US" altLang="zh-CN" dirty="0"/>
              <a:t>Explorer”</a:t>
            </a:r>
            <a:r>
              <a:rPr lang="zh-CN" altLang="en-US" dirty="0"/>
              <a:t>，可以看到“</a:t>
            </a:r>
            <a:r>
              <a:rPr lang="en-US" altLang="zh-CN" dirty="0"/>
              <a:t>age”</a:t>
            </a:r>
            <a:r>
              <a:rPr lang="zh-CN" altLang="en-US" dirty="0"/>
              <a:t>和“</a:t>
            </a:r>
            <a:r>
              <a:rPr lang="en-US" altLang="zh-CN" dirty="0"/>
              <a:t>income”</a:t>
            </a:r>
            <a:r>
              <a:rPr lang="zh-CN" altLang="en-US" dirty="0"/>
              <a:t>已经被离散化成分类型的属性。若想放弃离散化可以点区域</a:t>
            </a:r>
            <a:r>
              <a:rPr lang="en-US" altLang="zh-CN" dirty="0"/>
              <a:t>2</a:t>
            </a:r>
            <a:r>
              <a:rPr lang="zh-CN" altLang="en-US" dirty="0"/>
              <a:t>的“</a:t>
            </a:r>
            <a:r>
              <a:rPr lang="en-US" altLang="zh-CN" dirty="0"/>
              <a:t>Undo”</a:t>
            </a:r>
            <a:r>
              <a:rPr lang="zh-CN" altLang="en-US" dirty="0"/>
              <a:t>。</a:t>
            </a:r>
          </a:p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587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WEKA</a:t>
            </a:r>
            <a:r>
              <a:rPr lang="zh-CN" altLang="en-US" dirty="0"/>
              <a:t>把分类</a:t>
            </a:r>
            <a:r>
              <a:rPr lang="en-US" altLang="zh-CN" dirty="0"/>
              <a:t>(Classification)</a:t>
            </a:r>
            <a:r>
              <a:rPr lang="zh-CN" altLang="en-US" dirty="0"/>
              <a:t>和回归</a:t>
            </a:r>
            <a:r>
              <a:rPr lang="en-US" altLang="zh-CN" dirty="0"/>
              <a:t>(Regression)</a:t>
            </a:r>
            <a:r>
              <a:rPr lang="zh-CN" altLang="en-US" dirty="0"/>
              <a:t>都放在“</a:t>
            </a:r>
            <a:r>
              <a:rPr lang="en-US" altLang="zh-CN" dirty="0"/>
              <a:t>Classify”</a:t>
            </a:r>
            <a:r>
              <a:rPr lang="zh-CN" altLang="en-US" dirty="0"/>
              <a:t>选项卡中。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在这两个任务中，都有一个目标属性（类别属性，输出变量）。我们希望根据一个样本</a:t>
            </a:r>
            <a:r>
              <a:rPr lang="en-US" altLang="zh-CN" dirty="0"/>
              <a:t>(WEKA</a:t>
            </a:r>
            <a:r>
              <a:rPr lang="zh-CN" altLang="en-US" dirty="0"/>
              <a:t>中称作实例</a:t>
            </a:r>
            <a:r>
              <a:rPr lang="en-US" altLang="zh-CN" dirty="0"/>
              <a:t>)</a:t>
            </a:r>
            <a:r>
              <a:rPr lang="zh-CN" altLang="en-US" dirty="0"/>
              <a:t>的一组特征（输入变量），对目标进行预测。为了</a:t>
            </a:r>
            <a:r>
              <a:rPr lang="zh-CN" altLang="en-US" dirty="0" smtClean="0"/>
              <a:t>实现这</a:t>
            </a:r>
            <a:r>
              <a:rPr lang="zh-CN" altLang="en-US" dirty="0"/>
              <a:t>一目的，我们需要有一个训练数据集，这个数据集中每个实例的输入和输出都是已知的。观察训练集中的实例，可以建立起预测的模型。有了这个模型，我们就可以对新的未知实例进行预测了。衡量模型的好坏主要在于预测的准确程度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464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WEKA</a:t>
            </a:r>
            <a:r>
              <a:rPr lang="zh-CN" altLang="en-US" dirty="0"/>
              <a:t>中的典型分类算法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Bayes: </a:t>
            </a:r>
            <a:r>
              <a:rPr lang="zh-CN" altLang="en-US" dirty="0"/>
              <a:t>贝叶斯分类器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/>
              <a:t>BayesNet</a:t>
            </a:r>
            <a:r>
              <a:rPr lang="en-US" altLang="zh-CN" dirty="0"/>
              <a:t>: </a:t>
            </a:r>
            <a:r>
              <a:rPr lang="zh-CN" altLang="en-US" dirty="0"/>
              <a:t>贝叶斯信念网络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/>
              <a:t>NaïveBayes</a:t>
            </a:r>
            <a:r>
              <a:rPr lang="en-US" altLang="zh-CN" dirty="0"/>
              <a:t>: </a:t>
            </a:r>
            <a:r>
              <a:rPr lang="zh-CN" altLang="en-US" dirty="0"/>
              <a:t>朴素</a:t>
            </a:r>
            <a:r>
              <a:rPr lang="zh-CN" altLang="en-US" dirty="0" smtClean="0"/>
              <a:t>贝叶斯模型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Functions: </a:t>
            </a:r>
            <a:r>
              <a:rPr lang="zh-CN" altLang="en-US" dirty="0"/>
              <a:t>人工神经网络和支持向量机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/>
              <a:t>MultilayerPerceptron</a:t>
            </a:r>
            <a:r>
              <a:rPr lang="en-US" altLang="zh-CN" dirty="0"/>
              <a:t>: </a:t>
            </a:r>
            <a:r>
              <a:rPr lang="zh-CN" altLang="en-US" dirty="0"/>
              <a:t>多层前馈人工神经网络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SMO: </a:t>
            </a:r>
            <a:r>
              <a:rPr lang="zh-CN" altLang="en-US" dirty="0"/>
              <a:t>支持向量机（采用顺序最优化学习方法）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Lazy: </a:t>
            </a:r>
            <a:r>
              <a:rPr lang="zh-CN" altLang="en-US" dirty="0"/>
              <a:t>基于实例的分类器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IB1: 1-</a:t>
            </a:r>
            <a:r>
              <a:rPr lang="zh-CN" altLang="en-US" dirty="0"/>
              <a:t>最近邻分类器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/>
              <a:t>IBk</a:t>
            </a:r>
            <a:r>
              <a:rPr lang="en-US" altLang="zh-CN" dirty="0"/>
              <a:t>: k-</a:t>
            </a:r>
            <a:r>
              <a:rPr lang="zh-CN" altLang="en-US" dirty="0"/>
              <a:t>最近邻分</a:t>
            </a:r>
            <a:r>
              <a:rPr lang="zh-CN" altLang="en-US" dirty="0" smtClean="0"/>
              <a:t>类器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77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WEKA</a:t>
            </a:r>
            <a:r>
              <a:rPr lang="zh-CN" altLang="en-US" dirty="0"/>
              <a:t>中的典型分类</a:t>
            </a:r>
            <a:r>
              <a:rPr lang="zh-CN" altLang="en-US" dirty="0" smtClean="0"/>
              <a:t>算法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Meta</a:t>
            </a:r>
            <a:r>
              <a:rPr lang="en-US" altLang="zh-CN" dirty="0"/>
              <a:t>: </a:t>
            </a:r>
            <a:r>
              <a:rPr lang="zh-CN" altLang="en-US" dirty="0"/>
              <a:t>组合方法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AdaBoostM1: </a:t>
            </a:r>
            <a:r>
              <a:rPr lang="en-US" altLang="zh-CN" dirty="0" err="1"/>
              <a:t>AdaBoost</a:t>
            </a:r>
            <a:r>
              <a:rPr lang="en-US" altLang="zh-CN" dirty="0"/>
              <a:t> M1</a:t>
            </a:r>
            <a:r>
              <a:rPr lang="zh-CN" altLang="en-US" dirty="0"/>
              <a:t>方法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Bagging: </a:t>
            </a:r>
            <a:r>
              <a:rPr lang="zh-CN" altLang="en-US" dirty="0" smtClean="0"/>
              <a:t>多分类器投票集成方法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Rules: </a:t>
            </a:r>
            <a:r>
              <a:rPr lang="zh-CN" altLang="en-US" dirty="0"/>
              <a:t>基于规则的分类器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/>
              <a:t>JRip</a:t>
            </a:r>
            <a:r>
              <a:rPr lang="en-US" altLang="zh-CN" dirty="0"/>
              <a:t>: </a:t>
            </a:r>
            <a:r>
              <a:rPr lang="zh-CN" altLang="en-US" dirty="0"/>
              <a:t>直接方法－</a:t>
            </a:r>
            <a:r>
              <a:rPr lang="en-US" altLang="zh-CN" dirty="0"/>
              <a:t>Ripper</a:t>
            </a:r>
            <a:r>
              <a:rPr lang="zh-CN" altLang="en-US" dirty="0"/>
              <a:t>算法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Part: </a:t>
            </a:r>
            <a:r>
              <a:rPr lang="zh-CN" altLang="en-US" dirty="0"/>
              <a:t>间接方法－从</a:t>
            </a:r>
            <a:r>
              <a:rPr lang="en-US" altLang="zh-CN" dirty="0"/>
              <a:t>J48</a:t>
            </a:r>
            <a:r>
              <a:rPr lang="zh-CN" altLang="en-US" dirty="0"/>
              <a:t>产生的决策树抽取规则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Trees: </a:t>
            </a:r>
            <a:r>
              <a:rPr lang="zh-CN" altLang="en-US" dirty="0"/>
              <a:t>决策树分类器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Id3: ID3</a:t>
            </a:r>
            <a:r>
              <a:rPr lang="zh-CN" altLang="en-US" dirty="0"/>
              <a:t>决策树学习算法（</a:t>
            </a:r>
            <a:r>
              <a:rPr lang="zh-CN" altLang="en-US" u="sng" dirty="0"/>
              <a:t>不支持连续属性</a:t>
            </a:r>
            <a:r>
              <a:rPr lang="zh-CN" altLang="en-US" dirty="0"/>
              <a:t>）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J48: C4.5</a:t>
            </a:r>
            <a:r>
              <a:rPr lang="zh-CN" altLang="en-US" dirty="0"/>
              <a:t>决策树学习算法（第</a:t>
            </a:r>
            <a:r>
              <a:rPr lang="en-US" altLang="zh-CN" dirty="0"/>
              <a:t>8</a:t>
            </a:r>
            <a:r>
              <a:rPr lang="zh-CN" altLang="en-US" dirty="0"/>
              <a:t>版本）</a:t>
            </a:r>
          </a:p>
          <a:p>
            <a:pPr lvl="2">
              <a:lnSpc>
                <a:spcPct val="150000"/>
              </a:lnSpc>
            </a:pPr>
            <a:r>
              <a:rPr lang="en-US" altLang="zh-CN" dirty="0" err="1"/>
              <a:t>REPTree</a:t>
            </a:r>
            <a:r>
              <a:rPr lang="en-US" altLang="zh-CN" dirty="0"/>
              <a:t>: </a:t>
            </a:r>
            <a:r>
              <a:rPr lang="zh-CN" altLang="en-US" dirty="0"/>
              <a:t>使用降低错误剪枝的决策树学习算法</a:t>
            </a:r>
          </a:p>
          <a:p>
            <a:pPr lvl="2">
              <a:lnSpc>
                <a:spcPct val="150000"/>
              </a:lnSpc>
            </a:pPr>
            <a:r>
              <a:rPr lang="en-US" altLang="zh-CN" u="sng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RandomTree</a:t>
            </a:r>
            <a:r>
              <a:rPr lang="en-US" altLang="zh-CN" dirty="0"/>
              <a:t>: </a:t>
            </a:r>
            <a:r>
              <a:rPr lang="zh-CN" altLang="en-US" dirty="0"/>
              <a:t>基于决策树的组合方法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480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选择模型评估方法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四种方法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完全使用训练集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使用外部的检验集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交叉验证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设置折数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保持方法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设置训练实例的百分比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其他设置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设置代价矩阵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04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第一天实践数据和代码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5288" y="3052047"/>
            <a:ext cx="109414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/>
              <a:t>wget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 http</a:t>
            </a:r>
            <a:r>
              <a:rPr lang="en-US" altLang="zh-CN" sz="3200" dirty="0"/>
              <a:t>://www.nlpr.ia.ac.cn/cip/shizhuhe/temp/day1.tar.gz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6259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文字结果分析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60000"/>
              </a:lnSpc>
              <a:buNone/>
            </a:pPr>
            <a:r>
              <a:rPr lang="zh-CN" altLang="en-US" sz="2800" dirty="0"/>
              <a:t>窗口显示的文字结果信息：</a:t>
            </a:r>
          </a:p>
          <a:p>
            <a:pPr>
              <a:lnSpc>
                <a:spcPct val="160000"/>
              </a:lnSpc>
            </a:pPr>
            <a:r>
              <a:rPr lang="zh-CN" altLang="en-US" sz="2800" dirty="0"/>
              <a:t>运行信息</a:t>
            </a:r>
          </a:p>
          <a:p>
            <a:pPr>
              <a:lnSpc>
                <a:spcPct val="160000"/>
              </a:lnSpc>
            </a:pPr>
            <a:r>
              <a:rPr lang="zh-CN" altLang="en-US" sz="2800" dirty="0"/>
              <a:t>使用全部训练数据构造的分类模型</a:t>
            </a:r>
          </a:p>
          <a:p>
            <a:pPr>
              <a:lnSpc>
                <a:spcPct val="160000"/>
              </a:lnSpc>
            </a:pPr>
            <a:r>
              <a:rPr lang="zh-CN" altLang="en-US" sz="2800" dirty="0"/>
              <a:t>针对训练</a:t>
            </a:r>
            <a:r>
              <a:rPr lang="en-US" altLang="zh-CN" sz="2800" dirty="0"/>
              <a:t>/</a:t>
            </a:r>
            <a:r>
              <a:rPr lang="zh-CN" altLang="en-US" sz="2800" dirty="0"/>
              <a:t>检验集的预测效果汇总</a:t>
            </a:r>
          </a:p>
          <a:p>
            <a:pPr lvl="1">
              <a:lnSpc>
                <a:spcPct val="160000"/>
              </a:lnSpc>
            </a:pPr>
            <a:r>
              <a:rPr lang="en-US" altLang="zh-CN" sz="2400" dirty="0"/>
              <a:t>k-</a:t>
            </a:r>
            <a:r>
              <a:rPr lang="zh-CN" altLang="en-US" sz="2400" dirty="0"/>
              <a:t>折交叉验证的结果是</a:t>
            </a:r>
            <a:r>
              <a:rPr lang="en-US" altLang="zh-CN" sz="2400" dirty="0"/>
              <a:t>k</a:t>
            </a:r>
            <a:r>
              <a:rPr lang="zh-CN" altLang="en-US" sz="2400" dirty="0"/>
              <a:t>次实验的汇总</a:t>
            </a:r>
          </a:p>
          <a:p>
            <a:pPr lvl="1">
              <a:lnSpc>
                <a:spcPct val="160000"/>
              </a:lnSpc>
              <a:buNone/>
            </a:pPr>
            <a:r>
              <a:rPr lang="zh-CN" altLang="en-US" sz="2400" dirty="0"/>
              <a:t>	即 </a:t>
            </a:r>
            <a:r>
              <a:rPr lang="en-US" altLang="zh-CN" sz="2400" dirty="0"/>
              <a:t>TP=TP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+…+</a:t>
            </a:r>
            <a:r>
              <a:rPr lang="en-US" altLang="zh-CN" sz="2400" dirty="0" err="1"/>
              <a:t>TP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, FN=FN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+…+</a:t>
            </a:r>
            <a:r>
              <a:rPr lang="en-US" altLang="zh-CN" sz="2400" dirty="0" err="1"/>
              <a:t>FN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,</a:t>
            </a:r>
          </a:p>
          <a:p>
            <a:pPr lvl="1">
              <a:lnSpc>
                <a:spcPct val="160000"/>
              </a:lnSpc>
              <a:buNone/>
            </a:pPr>
            <a:r>
              <a:rPr lang="en-US" altLang="zh-CN" sz="2400" baseline="-25000" dirty="0"/>
              <a:t>	</a:t>
            </a:r>
            <a:r>
              <a:rPr lang="en-US" altLang="zh-CN" sz="2400" dirty="0"/>
              <a:t>     FP=FP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+…+</a:t>
            </a:r>
            <a:r>
              <a:rPr lang="en-US" altLang="zh-CN" sz="2400" dirty="0" err="1"/>
              <a:t>FP</a:t>
            </a:r>
            <a:r>
              <a:rPr lang="en-US" altLang="zh-CN" sz="2400" baseline="-25000" dirty="0" err="1"/>
              <a:t>k</a:t>
            </a:r>
            <a:r>
              <a:rPr lang="en-US" altLang="zh-CN" sz="2400" dirty="0"/>
              <a:t>, TN=TN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+…+</a:t>
            </a:r>
            <a:r>
              <a:rPr lang="en-US" altLang="zh-CN" sz="2400" dirty="0" err="1"/>
              <a:t>TN</a:t>
            </a:r>
            <a:r>
              <a:rPr lang="en-US" altLang="zh-CN" sz="2400" baseline="-25000" dirty="0" err="1"/>
              <a:t>k</a:t>
            </a:r>
            <a:endParaRPr lang="en-US" altLang="zh-CN" sz="2400" baseline="-25000" dirty="0"/>
          </a:p>
          <a:p>
            <a:pPr>
              <a:lnSpc>
                <a:spcPct val="160000"/>
              </a:lnSpc>
            </a:pPr>
            <a:r>
              <a:rPr lang="zh-CN" altLang="en-US" sz="2800" dirty="0"/>
              <a:t>基于类的详细结果</a:t>
            </a:r>
          </a:p>
          <a:p>
            <a:pPr lvl="1">
              <a:lnSpc>
                <a:spcPct val="160000"/>
              </a:lnSpc>
            </a:pPr>
            <a:r>
              <a:rPr lang="zh-CN" altLang="en-US" sz="2400" dirty="0"/>
              <a:t>加权平均的系数是类大小的百分比</a:t>
            </a:r>
          </a:p>
          <a:p>
            <a:pPr>
              <a:lnSpc>
                <a:spcPct val="160000"/>
              </a:lnSpc>
            </a:pPr>
            <a:r>
              <a:rPr lang="zh-CN" altLang="en-US" sz="2800" dirty="0"/>
              <a:t>混淆</a:t>
            </a:r>
            <a:r>
              <a:rPr lang="zh-CN" altLang="en-US" sz="2800" dirty="0" smtClean="0"/>
              <a:t>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45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实验设置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96" y="1825625"/>
            <a:ext cx="8983407" cy="4351338"/>
          </a:xfrm>
        </p:spPr>
      </p:pic>
    </p:spTree>
    <p:extLst>
      <p:ext uri="{BB962C8B-B14F-4D97-AF65-F5344CB8AC3E}">
        <p14:creationId xmlns:p14="http://schemas.microsoft.com/office/powerpoint/2010/main" val="104037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UCI</a:t>
            </a:r>
            <a:r>
              <a:rPr lang="zh-CN" altLang="en-US" dirty="0" smtClean="0"/>
              <a:t>数据集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https://archive.ics.uci.edu/ml/datasets.html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56" y="2268261"/>
            <a:ext cx="9271192" cy="45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9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517" y="2811377"/>
            <a:ext cx="10515600" cy="1325563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编程实践工具演示 </a:t>
            </a:r>
          </a:p>
        </p:txBody>
      </p:sp>
    </p:spTree>
    <p:extLst>
      <p:ext uri="{BB962C8B-B14F-4D97-AF65-F5344CB8AC3E}">
        <p14:creationId xmlns:p14="http://schemas.microsoft.com/office/powerpoint/2010/main" val="14888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第一个Python程序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/>
              <a:t>打开</a:t>
            </a:r>
            <a:r>
              <a:rPr lang="en-US" altLang="zh-CN" dirty="0"/>
              <a:t>Shell</a:t>
            </a:r>
          </a:p>
          <a:p>
            <a:pPr marL="0" indent="0">
              <a:buNone/>
            </a:pPr>
            <a:r>
              <a:rPr lang="zh-CN" altLang="en-US" dirty="0"/>
              <a:t>在交互式环境的提示符</a:t>
            </a:r>
            <a:r>
              <a:rPr lang="en-US" altLang="zh-CN" dirty="0"/>
              <a:t>&gt;&gt;&gt;</a:t>
            </a:r>
            <a:r>
              <a:rPr lang="zh-CN" altLang="en-US" dirty="0"/>
              <a:t>下，直接输入代码，按回车，就可以立刻得到代码执行结果。现在，试试输入</a:t>
            </a:r>
            <a:r>
              <a:rPr lang="en-US" altLang="zh-CN" dirty="0"/>
              <a:t>100+200</a:t>
            </a:r>
            <a:r>
              <a:rPr lang="zh-CN" altLang="en-US" dirty="0"/>
              <a:t>，看看计算结果是不是</a:t>
            </a:r>
            <a:r>
              <a:rPr lang="en-US" altLang="zh-CN" dirty="0"/>
              <a:t>300</a:t>
            </a:r>
            <a:r>
              <a:rPr lang="zh-CN" altLang="en-US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&gt;&gt;&gt; 100+200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300</a:t>
            </a:r>
          </a:p>
          <a:p>
            <a:pPr marL="0" indent="0">
              <a:buNone/>
            </a:pPr>
            <a:r>
              <a:rPr lang="en-US" altLang="zh-CN" dirty="0"/>
              <a:t>如果要让Python打印出指定的文字，可以用print语句，然后把希望打印的文字用单引号或者双引号括起来，但不能混用单引号和双引号：</a:t>
            </a:r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b="1" dirty="0"/>
              <a:t>print</a:t>
            </a:r>
            <a:r>
              <a:rPr lang="en-US" altLang="zh-CN" dirty="0"/>
              <a:t> 'hello, world' </a:t>
            </a:r>
          </a:p>
          <a:p>
            <a:pPr marL="0" indent="0">
              <a:buNone/>
            </a:pPr>
            <a:r>
              <a:rPr lang="en-US" altLang="zh-CN" dirty="0"/>
              <a:t>hello, world</a:t>
            </a:r>
          </a:p>
          <a:p>
            <a:pPr marL="0" indent="0">
              <a:buNone/>
            </a:pPr>
            <a:r>
              <a:rPr lang="zh-CN" altLang="en-US" dirty="0"/>
              <a:t>最后，用</a:t>
            </a:r>
            <a:r>
              <a:rPr lang="en-US" altLang="zh-CN" dirty="0"/>
              <a:t>exit()</a:t>
            </a:r>
            <a:r>
              <a:rPr lang="zh-CN" altLang="en-US" dirty="0"/>
              <a:t>退出</a:t>
            </a:r>
            <a:r>
              <a:rPr lang="en-US" altLang="zh-CN" dirty="0"/>
              <a:t>Python</a:t>
            </a:r>
            <a:r>
              <a:rPr lang="zh-CN" altLang="en-US" dirty="0"/>
              <a:t>，我们的第一个</a:t>
            </a:r>
            <a:r>
              <a:rPr lang="en-US" altLang="zh-CN" dirty="0"/>
              <a:t>Python</a:t>
            </a:r>
            <a:r>
              <a:rPr lang="zh-CN" altLang="en-US" dirty="0"/>
              <a:t>程序完成！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770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b="1" dirty="0"/>
              <a:t>print</a:t>
            </a:r>
            <a:r>
              <a:rPr lang="en-US" altLang="zh-CN" dirty="0"/>
              <a:t> 'The quick brown fox', 'jumps over', 'the lazy dog' </a:t>
            </a:r>
          </a:p>
          <a:p>
            <a:pPr marL="0" indent="0">
              <a:buNone/>
            </a:pPr>
            <a:r>
              <a:rPr lang="en-US" altLang="zh-CN" dirty="0"/>
              <a:t>The quick brown fox jumps over the lazy dog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hu-HU" altLang="zh-CN" dirty="0"/>
              <a:t>&gt;&gt;&gt; </a:t>
            </a:r>
            <a:r>
              <a:rPr lang="hu-HU" altLang="zh-CN" b="1" dirty="0"/>
              <a:t>print</a:t>
            </a:r>
            <a:r>
              <a:rPr lang="hu-HU" altLang="zh-CN" dirty="0"/>
              <a:t> 300 </a:t>
            </a:r>
          </a:p>
          <a:p>
            <a:pPr marL="0" indent="0">
              <a:buNone/>
            </a:pPr>
            <a:r>
              <a:rPr lang="hu-HU" altLang="zh-CN" dirty="0"/>
              <a:t>300 </a:t>
            </a:r>
          </a:p>
          <a:p>
            <a:pPr marL="0" indent="0">
              <a:buNone/>
            </a:pPr>
            <a:r>
              <a:rPr lang="hu-HU" altLang="zh-CN" dirty="0"/>
              <a:t>&gt;&gt;&gt; </a:t>
            </a:r>
            <a:r>
              <a:rPr lang="hu-HU" altLang="zh-CN" b="1" dirty="0"/>
              <a:t>print</a:t>
            </a:r>
            <a:r>
              <a:rPr lang="hu-HU" altLang="zh-CN" dirty="0"/>
              <a:t> 100 + 200 </a:t>
            </a:r>
          </a:p>
          <a:p>
            <a:pPr marL="0" indent="0">
              <a:buNone/>
            </a:pPr>
            <a:r>
              <a:rPr lang="hu-HU" altLang="zh-CN" dirty="0"/>
              <a:t>300</a:t>
            </a:r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b="1" dirty="0"/>
              <a:t>print</a:t>
            </a:r>
            <a:r>
              <a:rPr lang="en-US" altLang="zh-CN" dirty="0"/>
              <a:t> '100 + 200 =', 100 + 200 </a:t>
            </a:r>
          </a:p>
          <a:p>
            <a:pPr marL="0" indent="0">
              <a:buNone/>
            </a:pPr>
            <a:r>
              <a:rPr lang="en-US" altLang="zh-CN" dirty="0"/>
              <a:t>100 + 200 = 300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413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IPython</a:t>
            </a:r>
            <a:r>
              <a:rPr lang="en-US" altLang="zh-CN" dirty="0"/>
              <a:t> Notebook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81445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3200" dirty="0"/>
              <a:t>安装</a:t>
            </a:r>
            <a:r>
              <a:rPr lang="en-US" altLang="zh-CN" sz="3200" dirty="0" err="1"/>
              <a:t>IPython</a:t>
            </a:r>
            <a:r>
              <a:rPr lang="en-US" altLang="zh-CN" sz="3200" dirty="0"/>
              <a:t> Notebook</a:t>
            </a:r>
          </a:p>
          <a:p>
            <a:pPr lvl="1" algn="just">
              <a:lnSpc>
                <a:spcPct val="160000"/>
              </a:lnSpc>
            </a:pPr>
            <a:r>
              <a:rPr lang="en-US" altLang="zh-CN" sz="2800" dirty="0" err="1"/>
              <a:t>ipython</a:t>
            </a:r>
            <a:r>
              <a:rPr lang="zh-CN" altLang="en-US" sz="2800" dirty="0"/>
              <a:t>是一个 </a:t>
            </a:r>
            <a:r>
              <a:rPr lang="en-US" altLang="zh-CN" sz="2800" dirty="0"/>
              <a:t>python </a:t>
            </a:r>
            <a:r>
              <a:rPr lang="zh-CN" altLang="en-US" sz="2800" dirty="0"/>
              <a:t>的交互式 </a:t>
            </a:r>
            <a:r>
              <a:rPr lang="en-US" altLang="zh-CN" sz="2800" dirty="0"/>
              <a:t>shell</a:t>
            </a:r>
            <a:r>
              <a:rPr lang="zh-CN" altLang="en-US" sz="2800" dirty="0"/>
              <a:t>，比默认的</a:t>
            </a:r>
            <a:r>
              <a:rPr lang="en-US" altLang="zh-CN" sz="2800" dirty="0"/>
              <a:t>python shell </a:t>
            </a:r>
            <a:r>
              <a:rPr lang="zh-CN" altLang="en-US" sz="2800" dirty="0"/>
              <a:t>好用得多，支持变量自动补全，自动缩进，支持 </a:t>
            </a:r>
            <a:r>
              <a:rPr lang="en-US" altLang="zh-CN" sz="2800" dirty="0"/>
              <a:t>bash shell </a:t>
            </a:r>
            <a:r>
              <a:rPr lang="zh-CN" altLang="en-US" sz="2800" dirty="0"/>
              <a:t>命令，内置了许多很有用的功能和函数。</a:t>
            </a:r>
          </a:p>
          <a:p>
            <a:pPr lvl="1" algn="just">
              <a:lnSpc>
                <a:spcPct val="160000"/>
              </a:lnSpc>
            </a:pPr>
            <a:r>
              <a:rPr lang="en-US" altLang="zh-CN" sz="2800" dirty="0" err="1"/>
              <a:t>IPython</a:t>
            </a:r>
            <a:r>
              <a:rPr lang="en-US" altLang="zh-CN" sz="2800" dirty="0"/>
              <a:t> Notebook</a:t>
            </a:r>
            <a:r>
              <a:rPr lang="zh-CN" altLang="en-US" sz="2800" dirty="0"/>
              <a:t>是</a:t>
            </a:r>
            <a:r>
              <a:rPr lang="en-US" altLang="zh-CN" sz="2800" dirty="0"/>
              <a:t>web based </a:t>
            </a:r>
            <a:r>
              <a:rPr lang="en-US" altLang="zh-CN" sz="2800" dirty="0" err="1"/>
              <a:t>IPython</a:t>
            </a:r>
            <a:r>
              <a:rPr lang="zh-CN" altLang="en-US" sz="2800" dirty="0"/>
              <a:t>封装，但是可以展现富文本，使得整个工作可以以笔记的形式展现、存储，对于交互编程、非常方便。</a:t>
            </a:r>
          </a:p>
          <a:p>
            <a:pPr algn="just"/>
            <a:endParaRPr lang="zh-CN" altLang="en-US" dirty="0"/>
          </a:p>
        </p:txBody>
      </p:sp>
      <p:pic>
        <p:nvPicPr>
          <p:cNvPr id="4" name="内容占位符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172" y="1690688"/>
            <a:ext cx="5914828" cy="434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6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IDE: </a:t>
            </a:r>
            <a:r>
              <a:rPr lang="en-US" altLang="zh-CN" dirty="0" err="1"/>
              <a:t>PyCharm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下载、安装</a:t>
            </a:r>
            <a:r>
              <a:rPr lang="en-US" altLang="zh-CN" dirty="0" err="1"/>
              <a:t>PyCharm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Edition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打开并创建一个新的项目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选择合适的解释器（比如</a:t>
            </a:r>
            <a:r>
              <a:rPr lang="en-US" altLang="zh-CN" dirty="0"/>
              <a:t>Python2.7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创建一个新的</a:t>
            </a:r>
            <a:r>
              <a:rPr lang="en-US" altLang="zh-CN" dirty="0"/>
              <a:t>Python</a:t>
            </a:r>
            <a:r>
              <a:rPr lang="zh-CN" altLang="en-US" dirty="0"/>
              <a:t>文件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print</a:t>
            </a:r>
            <a:r>
              <a:rPr lang="zh-CN" altLang="en-US" dirty="0"/>
              <a:t> </a:t>
            </a:r>
            <a:r>
              <a:rPr lang="en-US" altLang="zh-CN" dirty="0"/>
              <a:t>‘hello</a:t>
            </a:r>
            <a:r>
              <a:rPr lang="zh-CN" altLang="en-US" dirty="0"/>
              <a:t> </a:t>
            </a:r>
            <a:r>
              <a:rPr lang="en-US" altLang="zh-CN" dirty="0"/>
              <a:t>world’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运行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2" descr="https://www.jetbrains.com/pycharm/img/screenshots/complexLook@2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027" y="3396328"/>
            <a:ext cx="5368193" cy="31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999" y="1054927"/>
            <a:ext cx="3149933" cy="212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工具及其使用演示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教学工具</a:t>
            </a:r>
            <a:endParaRPr lang="en-US" altLang="zh-CN" dirty="0"/>
          </a:p>
          <a:p>
            <a:pPr lvl="1"/>
            <a:r>
              <a:rPr lang="zh-CN" altLang="en-US" dirty="0"/>
              <a:t>终端 </a:t>
            </a:r>
            <a:r>
              <a:rPr lang="en-US" altLang="zh-CN" dirty="0"/>
              <a:t>Terminal</a:t>
            </a:r>
          </a:p>
          <a:p>
            <a:pPr lvl="2"/>
            <a:r>
              <a:rPr lang="en-US" altLang="zh-CN" i="1" dirty="0"/>
              <a:t>CTRL+ALT+T</a:t>
            </a:r>
          </a:p>
          <a:p>
            <a:pPr lvl="1"/>
            <a:r>
              <a:rPr lang="en-US" altLang="zh-CN" dirty="0" err="1"/>
              <a:t>IPython</a:t>
            </a:r>
            <a:r>
              <a:rPr lang="en-US" altLang="zh-CN" dirty="0"/>
              <a:t> Notebook</a:t>
            </a:r>
          </a:p>
          <a:p>
            <a:pPr lvl="2"/>
            <a:r>
              <a:rPr lang="en-US" altLang="zh-CN" i="1" dirty="0" err="1"/>
              <a:t>jupyter</a:t>
            </a:r>
            <a:r>
              <a:rPr lang="en-US" altLang="zh-CN" i="1" dirty="0"/>
              <a:t> notebook</a:t>
            </a:r>
          </a:p>
          <a:p>
            <a:pPr lvl="2"/>
            <a:endParaRPr lang="zh-CN" altLang="en-US" dirty="0"/>
          </a:p>
          <a:p>
            <a:r>
              <a:rPr lang="zh-CN" altLang="en-US" dirty="0"/>
              <a:t>开发工具</a:t>
            </a:r>
            <a:endParaRPr lang="en-US" altLang="zh-CN" dirty="0"/>
          </a:p>
          <a:p>
            <a:pPr lvl="1"/>
            <a:r>
              <a:rPr lang="en-US" altLang="zh-CN" dirty="0" err="1"/>
              <a:t>PyCharm</a:t>
            </a:r>
            <a:r>
              <a:rPr lang="en-US" altLang="zh-CN" dirty="0"/>
              <a:t> </a:t>
            </a:r>
            <a:r>
              <a:rPr lang="en-US" altLang="zh-CN" dirty="0" smtClean="0"/>
              <a:t>IDE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48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517" y="281137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入门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42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517" y="2811377"/>
            <a:ext cx="10515600" cy="1325563"/>
          </a:xfrm>
        </p:spPr>
        <p:txBody>
          <a:bodyPr/>
          <a:lstStyle/>
          <a:p>
            <a:r>
              <a:rPr lang="zh-CN" altLang="en-US" dirty="0"/>
              <a:t>实践环境配置与演示</a:t>
            </a:r>
          </a:p>
        </p:txBody>
      </p:sp>
    </p:spTree>
    <p:extLst>
      <p:ext uri="{BB962C8B-B14F-4D97-AF65-F5344CB8AC3E}">
        <p14:creationId xmlns:p14="http://schemas.microsoft.com/office/powerpoint/2010/main" val="49467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新手入门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zh-CN" altLang="en-US" dirty="0" smtClean="0"/>
              <a:t>官方网站</a:t>
            </a:r>
            <a:endParaRPr lang="en-US" altLang="zh-CN" dirty="0" smtClean="0"/>
          </a:p>
          <a:p>
            <a:pPr lvl="1"/>
            <a:r>
              <a:rPr lang="en-US" dirty="0">
                <a:hlinkClick r:id="rId2"/>
              </a:rPr>
              <a:t>https://www.python.org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altLang="zh-CN" dirty="0" smtClean="0"/>
              <a:t>Python2</a:t>
            </a:r>
            <a:r>
              <a:rPr lang="zh-CN" altLang="en-US" dirty="0" smtClean="0"/>
              <a:t>与</a:t>
            </a:r>
            <a:r>
              <a:rPr lang="en-US" altLang="zh-CN" dirty="0" smtClean="0"/>
              <a:t>Python3</a:t>
            </a:r>
          </a:p>
          <a:p>
            <a:r>
              <a:rPr lang="en-US" altLang="zh-CN" dirty="0" smtClean="0">
                <a:solidFill>
                  <a:srgbClr val="FF0000"/>
                </a:solidFill>
                <a:hlinkClick r:id="rId3"/>
              </a:rPr>
              <a:t>Python2.7</a:t>
            </a:r>
            <a:r>
              <a:rPr lang="zh-CN" altLang="en-US" dirty="0" smtClean="0">
                <a:solidFill>
                  <a:srgbClr val="FF0000"/>
                </a:solidFill>
                <a:hlinkClick r:id="rId3"/>
              </a:rPr>
              <a:t>廖雪峰教程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hlinkClick r:id="rId4"/>
              </a:rPr>
              <a:t>Python</a:t>
            </a:r>
            <a:r>
              <a:rPr lang="zh-CN" altLang="en-US" dirty="0" smtClean="0">
                <a:hlinkClick r:id="rId4"/>
              </a:rPr>
              <a:t>教程</a:t>
            </a:r>
            <a:r>
              <a:rPr lang="en-US" altLang="zh-CN" dirty="0" smtClean="0">
                <a:hlinkClick r:id="rId4"/>
              </a:rPr>
              <a:t>|</a:t>
            </a:r>
            <a:r>
              <a:rPr lang="zh-CN" altLang="en-US" dirty="0" smtClean="0">
                <a:hlinkClick r:id="rId4"/>
              </a:rPr>
              <a:t>菜鸟教程</a:t>
            </a:r>
            <a:endParaRPr lang="en-US" altLang="zh-CN" dirty="0" smtClean="0"/>
          </a:p>
          <a:p>
            <a:r>
              <a:rPr lang="zh-CN" altLang="en-US" dirty="0">
                <a:hlinkClick r:id="rId5"/>
              </a:rPr>
              <a:t>笨方法</a:t>
            </a:r>
            <a:r>
              <a:rPr lang="zh-CN" altLang="en-US" dirty="0" smtClean="0">
                <a:hlinkClick r:id="rId5"/>
              </a:rPr>
              <a:t>学</a:t>
            </a:r>
            <a:r>
              <a:rPr lang="en-US" altLang="zh-CN" dirty="0" smtClean="0">
                <a:hlinkClick r:id="rId5"/>
              </a:rPr>
              <a:t>Python</a:t>
            </a:r>
            <a:endParaRPr lang="en-US" altLang="zh-CN" dirty="0" smtClean="0"/>
          </a:p>
          <a:p>
            <a:r>
              <a:rPr lang="zh-CN" altLang="en-US" dirty="0">
                <a:hlinkClick r:id="rId6"/>
              </a:rPr>
              <a:t>文科生学</a:t>
            </a:r>
            <a:r>
              <a:rPr lang="en-US" dirty="0">
                <a:hlinkClick r:id="rId6"/>
              </a:rPr>
              <a:t>python</a:t>
            </a:r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 smtClean="0"/>
              <a:t>什么是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为什么是（用）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Python</a:t>
            </a:r>
            <a:r>
              <a:rPr lang="zh-CN" altLang="en-US" dirty="0" smtClean="0"/>
              <a:t>的一些特性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Python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Python</a:t>
            </a:r>
            <a:r>
              <a:rPr lang="zh-CN" altLang="en-US" dirty="0" smtClean="0"/>
              <a:t>与科学计算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Python</a:t>
            </a:r>
            <a:r>
              <a:rPr lang="zh-CN" altLang="en-US" dirty="0" smtClean="0"/>
              <a:t>与深度学习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6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缩进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>
            <a:noAutofit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的语法比较简单，采用缩进方式，写出来的代码就</a:t>
            </a:r>
            <a:r>
              <a:rPr lang="zh-CN" altLang="en-US" dirty="0" smtClean="0"/>
              <a:t>像右边的样子。</a:t>
            </a:r>
            <a:endParaRPr lang="zh-CN" altLang="en-US" dirty="0"/>
          </a:p>
          <a:p>
            <a:r>
              <a:rPr lang="zh-CN" altLang="en-US" dirty="0" smtClean="0"/>
              <a:t>以</a:t>
            </a:r>
            <a:r>
              <a:rPr lang="en-US" altLang="zh-CN" dirty="0"/>
              <a:t>#</a:t>
            </a:r>
            <a:r>
              <a:rPr lang="zh-CN" altLang="en-US" dirty="0"/>
              <a:t>开头的语句是</a:t>
            </a:r>
            <a:r>
              <a:rPr lang="zh-CN" altLang="en-US" dirty="0" smtClean="0"/>
              <a:t>注释。</a:t>
            </a:r>
            <a:r>
              <a:rPr lang="zh-CN" altLang="en-US" dirty="0"/>
              <a:t>其他每一行都是一个语句，当语句以冒号“</a:t>
            </a:r>
            <a:r>
              <a:rPr lang="en-US" altLang="zh-CN" dirty="0"/>
              <a:t>:”</a:t>
            </a:r>
            <a:r>
              <a:rPr lang="zh-CN" altLang="en-US" dirty="0"/>
              <a:t>结尾时，缩进的语句视为代码块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i="1" dirty="0" smtClean="0"/>
              <a:t># print absolute value of an integer: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a = 100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 &gt;= 0: </a:t>
            </a:r>
          </a:p>
          <a:p>
            <a:pPr marL="0" indent="0">
              <a:buNone/>
            </a:pPr>
            <a:r>
              <a:rPr lang="zh-CN" altLang="en-US" b="1" dirty="0" smtClean="0"/>
              <a:t>    </a:t>
            </a:r>
            <a:r>
              <a:rPr lang="en-US" altLang="zh-CN" b="1" dirty="0" smtClean="0"/>
              <a:t>print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 </a:t>
            </a:r>
          </a:p>
          <a:p>
            <a:pPr marL="0" indent="0">
              <a:buNone/>
            </a:pPr>
            <a:r>
              <a:rPr lang="en-US" altLang="zh-CN" b="1" dirty="0" smtClean="0"/>
              <a:t>else</a:t>
            </a:r>
            <a:r>
              <a:rPr lang="en-US" altLang="zh-CN" dirty="0" smtClean="0"/>
              <a:t>: </a:t>
            </a:r>
          </a:p>
          <a:p>
            <a:pPr marL="0" indent="0">
              <a:buNone/>
            </a:pPr>
            <a:r>
              <a:rPr lang="zh-CN" altLang="en-US" b="1" dirty="0" smtClean="0"/>
              <a:t>    </a:t>
            </a:r>
            <a:r>
              <a:rPr lang="en-US" altLang="zh-CN" b="1" dirty="0" smtClean="0"/>
              <a:t>print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-a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68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缩进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缩进有利有弊。好处是强迫你写出格式化的代码，但没有规定缩进是几个空格还是</a:t>
            </a:r>
            <a:r>
              <a:rPr lang="en-US" altLang="zh-CN" dirty="0"/>
              <a:t>Tab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缩进的另一个好处是强迫你写出缩进较少的代码，你会倾向于把一段很长的代码拆分成若干函数，从而得到缩进较少的代码。</a:t>
            </a:r>
          </a:p>
          <a:p>
            <a:r>
              <a:rPr lang="zh-CN" altLang="en-US" dirty="0"/>
              <a:t>缩进的坏处就是“复制－粘贴”功能失效了，这是最坑爹的地方。当你重构代码时，粘贴过去的代码必须重新检查缩进是否正确。此外，</a:t>
            </a:r>
            <a:r>
              <a:rPr lang="en-US" altLang="zh-CN" dirty="0"/>
              <a:t>IDE</a:t>
            </a:r>
            <a:r>
              <a:rPr lang="zh-CN" altLang="en-US" dirty="0"/>
              <a:t>很难像格式化</a:t>
            </a:r>
            <a:r>
              <a:rPr lang="en-US" altLang="zh-CN" dirty="0"/>
              <a:t>Java</a:t>
            </a:r>
            <a:r>
              <a:rPr lang="zh-CN" altLang="en-US" dirty="0"/>
              <a:t>代码那样格式化</a:t>
            </a:r>
            <a:r>
              <a:rPr lang="en-US" altLang="zh-CN" dirty="0"/>
              <a:t>Python</a:t>
            </a:r>
            <a:r>
              <a:rPr lang="zh-CN" altLang="en-US" dirty="0"/>
              <a:t>代码。</a:t>
            </a:r>
            <a:endParaRPr lang="en-US" altLang="zh-CN" dirty="0"/>
          </a:p>
          <a:p>
            <a:r>
              <a:rPr lang="zh-CN" altLang="en-US" dirty="0"/>
              <a:t>注：如何调整缩进（快捷键）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33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数据类型和变量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8500"/>
            <a:ext cx="3412671" cy="4050792"/>
          </a:xfrm>
        </p:spPr>
        <p:txBody>
          <a:bodyPr/>
          <a:lstStyle/>
          <a:p>
            <a:r>
              <a:rPr lang="zh-CN" altLang="en-US" dirty="0" smtClean="0"/>
              <a:t>整数</a:t>
            </a:r>
            <a:endParaRPr lang="en-US" altLang="zh-CN" dirty="0" smtClean="0"/>
          </a:p>
          <a:p>
            <a:r>
              <a:rPr lang="zh-CN" altLang="en-US" dirty="0" smtClean="0"/>
              <a:t>浮点数</a:t>
            </a:r>
            <a:endParaRPr lang="en-US" altLang="zh-CN" dirty="0" smtClean="0"/>
          </a:p>
          <a:p>
            <a:r>
              <a:rPr lang="zh-CN" altLang="en-US" dirty="0" smtClean="0"/>
              <a:t>字符串</a:t>
            </a:r>
            <a:endParaRPr lang="en-US" altLang="zh-CN" dirty="0" smtClean="0"/>
          </a:p>
          <a:p>
            <a:r>
              <a:rPr lang="zh-CN" altLang="en-US" dirty="0" smtClean="0"/>
              <a:t>布尔值</a:t>
            </a:r>
            <a:endParaRPr lang="en-US" altLang="zh-CN" dirty="0" smtClean="0"/>
          </a:p>
          <a:p>
            <a:r>
              <a:rPr lang="zh-CN" altLang="en-US" dirty="0" smtClean="0"/>
              <a:t>空值是</a:t>
            </a:r>
            <a:r>
              <a:rPr lang="en-US" altLang="zh-CN" dirty="0"/>
              <a:t>Python</a:t>
            </a:r>
            <a:r>
              <a:rPr lang="zh-CN" altLang="en-US" dirty="0"/>
              <a:t>里一个特殊的值，用</a:t>
            </a:r>
            <a:r>
              <a:rPr lang="en-US" altLang="zh-CN" dirty="0"/>
              <a:t>None</a:t>
            </a:r>
            <a:r>
              <a:rPr lang="zh-CN" altLang="en-US" dirty="0"/>
              <a:t>表示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变量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4177" y="1478500"/>
            <a:ext cx="635749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&gt;&gt;&gt; print 'I\'m learning\</a:t>
            </a:r>
            <a:r>
              <a:rPr lang="en-US" sz="2800" dirty="0" err="1"/>
              <a:t>nPython</a:t>
            </a:r>
            <a:r>
              <a:rPr lang="en-US" sz="2800" dirty="0"/>
              <a:t>.' </a:t>
            </a:r>
          </a:p>
          <a:p>
            <a:r>
              <a:rPr lang="en-US" sz="2800" dirty="0"/>
              <a:t>I'm learning </a:t>
            </a:r>
          </a:p>
          <a:p>
            <a:r>
              <a:rPr lang="en-US" sz="2800" dirty="0"/>
              <a:t>Python.</a:t>
            </a:r>
          </a:p>
          <a:p>
            <a:endParaRPr lang="en-US" sz="2800" dirty="0"/>
          </a:p>
          <a:p>
            <a:r>
              <a:rPr lang="en-US" sz="2800" dirty="0"/>
              <a:t>&gt;&gt;&gt; True </a:t>
            </a:r>
          </a:p>
          <a:p>
            <a:r>
              <a:rPr lang="en-US" sz="2800" dirty="0"/>
              <a:t>True </a:t>
            </a:r>
          </a:p>
          <a:p>
            <a:r>
              <a:rPr lang="en-US" sz="2800" dirty="0"/>
              <a:t>&gt;&gt;&gt; 3 &gt; 2 </a:t>
            </a:r>
          </a:p>
          <a:p>
            <a:r>
              <a:rPr lang="en-US" sz="2800" dirty="0"/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678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数字类型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3293"/>
            <a:ext cx="5940674" cy="5079343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支持四种不同的数值类型：</a:t>
            </a:r>
          </a:p>
          <a:p>
            <a:pPr lvl="1"/>
            <a:r>
              <a:rPr lang="en-US" altLang="zh-CN" dirty="0" err="1"/>
              <a:t>int</a:t>
            </a:r>
            <a:r>
              <a:rPr lang="en-US" altLang="zh-CN" dirty="0"/>
              <a:t> (</a:t>
            </a:r>
            <a:r>
              <a:rPr lang="zh-CN" altLang="en-US" dirty="0"/>
              <a:t>有符号整数</a:t>
            </a:r>
            <a:r>
              <a:rPr lang="en-US" altLang="zh-CN" dirty="0"/>
              <a:t>): </a:t>
            </a:r>
            <a:r>
              <a:rPr lang="zh-CN" altLang="en-US" dirty="0"/>
              <a:t>通常被称为只是整数或整数，是正或负整数，不带小数点。</a:t>
            </a:r>
          </a:p>
          <a:p>
            <a:pPr lvl="1"/>
            <a:r>
              <a:rPr lang="en-US" altLang="zh-CN" dirty="0"/>
              <a:t>long (</a:t>
            </a:r>
            <a:r>
              <a:rPr lang="zh-CN" altLang="en-US" dirty="0"/>
              <a:t>长整数 </a:t>
            </a:r>
            <a:r>
              <a:rPr lang="en-US" altLang="zh-CN" dirty="0"/>
              <a:t>): </a:t>
            </a:r>
            <a:r>
              <a:rPr lang="zh-CN" altLang="en-US" dirty="0"/>
              <a:t>或长，是无限大的整数，这样写整数，后面跟着一个大写或小写的</a:t>
            </a:r>
            <a:r>
              <a:rPr lang="en-US" altLang="zh-CN" dirty="0"/>
              <a:t>L</a:t>
            </a:r>
            <a:r>
              <a:rPr lang="zh-CN" altLang="en-US" dirty="0"/>
              <a:t>。</a:t>
            </a:r>
          </a:p>
          <a:p>
            <a:pPr lvl="1"/>
            <a:r>
              <a:rPr lang="en-US" altLang="zh-CN" dirty="0"/>
              <a:t>float (</a:t>
            </a:r>
            <a:r>
              <a:rPr lang="zh-CN" altLang="en-US" dirty="0"/>
              <a:t>浮点实数值</a:t>
            </a:r>
            <a:r>
              <a:rPr lang="en-US" altLang="zh-CN" dirty="0"/>
              <a:t>) : </a:t>
            </a:r>
            <a:r>
              <a:rPr lang="zh-CN" altLang="en-US" dirty="0"/>
              <a:t>或浮点数，表示实数，并写入一个小数点分隔的整数部分和小数部分。浮点数也可以是科学记数法，用</a:t>
            </a:r>
            <a:r>
              <a:rPr lang="en-US" altLang="zh-CN" dirty="0"/>
              <a:t>e</a:t>
            </a:r>
            <a:r>
              <a:rPr lang="zh-CN" altLang="en-US" dirty="0"/>
              <a:t>或</a:t>
            </a:r>
            <a:r>
              <a:rPr lang="en-US" altLang="zh-CN" dirty="0"/>
              <a:t>E</a:t>
            </a:r>
            <a:r>
              <a:rPr lang="zh-CN" altLang="en-US" dirty="0"/>
              <a:t>表示的功率</a:t>
            </a:r>
            <a:r>
              <a:rPr lang="en-US" altLang="zh-CN" dirty="0"/>
              <a:t>10 (2.5e2 = 2.5 x 10</a:t>
            </a:r>
            <a:r>
              <a:rPr lang="en-US" altLang="zh-CN" baseline="30000" dirty="0"/>
              <a:t>2</a:t>
            </a:r>
            <a:r>
              <a:rPr lang="zh-CN" altLang="en-US" dirty="0"/>
              <a:t> </a:t>
            </a:r>
            <a:r>
              <a:rPr lang="en-US" altLang="zh-CN" dirty="0"/>
              <a:t>= 250).</a:t>
            </a:r>
          </a:p>
          <a:p>
            <a:pPr lvl="1"/>
            <a:r>
              <a:rPr lang="en-US" altLang="zh-CN" dirty="0"/>
              <a:t>complex (</a:t>
            </a:r>
            <a:r>
              <a:rPr lang="zh-CN" altLang="en-US" dirty="0"/>
              <a:t>复数</a:t>
            </a:r>
            <a:r>
              <a:rPr lang="en-US" altLang="zh-CN" dirty="0"/>
              <a:t>) : </a:t>
            </a:r>
            <a:r>
              <a:rPr lang="zh-CN" altLang="en-US" dirty="0"/>
              <a:t>形式如 </a:t>
            </a:r>
            <a:r>
              <a:rPr lang="en-US" altLang="zh-CN" dirty="0"/>
              <a:t>a + </a:t>
            </a:r>
            <a:r>
              <a:rPr lang="en-US" altLang="zh-CN" dirty="0" err="1"/>
              <a:t>bJ</a:t>
            </a:r>
            <a:r>
              <a:rPr lang="zh-CN" altLang="en-US" dirty="0"/>
              <a:t>，其中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是浮点和</a:t>
            </a:r>
            <a:r>
              <a:rPr lang="en-US" altLang="zh-CN" dirty="0"/>
              <a:t>J</a:t>
            </a:r>
            <a:r>
              <a:rPr lang="zh-CN" altLang="en-US" dirty="0"/>
              <a:t>（或</a:t>
            </a:r>
            <a:r>
              <a:rPr lang="en-US" altLang="zh-CN" dirty="0"/>
              <a:t>j</a:t>
            </a:r>
            <a:r>
              <a:rPr lang="zh-CN" altLang="en-US" dirty="0"/>
              <a:t>）表示</a:t>
            </a:r>
            <a:r>
              <a:rPr lang="en-US" altLang="zh-CN" dirty="0"/>
              <a:t>-1</a:t>
            </a:r>
            <a:r>
              <a:rPr lang="zh-CN" altLang="en-US" dirty="0"/>
              <a:t>的平方根（这是一个虚数）。 </a:t>
            </a:r>
            <a:r>
              <a:rPr lang="en-US" altLang="zh-CN" dirty="0"/>
              <a:t>a</a:t>
            </a:r>
            <a:r>
              <a:rPr lang="zh-CN" altLang="en-US" dirty="0"/>
              <a:t>是数的实部，</a:t>
            </a:r>
            <a:r>
              <a:rPr lang="en-US" altLang="zh-CN" dirty="0"/>
              <a:t>b</a:t>
            </a:r>
            <a:r>
              <a:rPr lang="zh-CN" altLang="en-US" dirty="0"/>
              <a:t>是虚部。</a:t>
            </a:r>
            <a:r>
              <a:rPr lang="en-US" altLang="zh-CN" dirty="0"/>
              <a:t>Python</a:t>
            </a:r>
            <a:r>
              <a:rPr lang="zh-CN" altLang="en-US" dirty="0"/>
              <a:t>编程不使用复杂的数字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73310" y="1563293"/>
            <a:ext cx="4180490" cy="400074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类型</a:t>
            </a:r>
            <a:r>
              <a:rPr lang="en-US" altLang="zh-CN" dirty="0" err="1"/>
              <a:t>int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）将</a:t>
            </a:r>
            <a:r>
              <a:rPr lang="en-US" altLang="zh-CN" dirty="0"/>
              <a:t>x</a:t>
            </a:r>
            <a:r>
              <a:rPr lang="zh-CN" altLang="en-US" dirty="0"/>
              <a:t>转换为一个普通的整数。</a:t>
            </a:r>
          </a:p>
          <a:p>
            <a:r>
              <a:rPr lang="zh-CN" altLang="en-US" dirty="0"/>
              <a:t>类型</a:t>
            </a:r>
            <a:r>
              <a:rPr lang="en-US" altLang="zh-CN" dirty="0"/>
              <a:t>long(x)</a:t>
            </a:r>
            <a:r>
              <a:rPr lang="zh-CN" altLang="en-US" dirty="0"/>
              <a:t>将</a:t>
            </a:r>
            <a:r>
              <a:rPr lang="en-US" altLang="zh-CN" dirty="0"/>
              <a:t>x</a:t>
            </a:r>
            <a:r>
              <a:rPr lang="zh-CN" altLang="en-US" dirty="0"/>
              <a:t>转换为一个长整数。</a:t>
            </a:r>
          </a:p>
          <a:p>
            <a:r>
              <a:rPr lang="zh-CN" altLang="en-US" dirty="0"/>
              <a:t>类型</a:t>
            </a:r>
            <a:r>
              <a:rPr lang="en-US" altLang="zh-CN" dirty="0"/>
              <a:t>float(x)</a:t>
            </a:r>
            <a:r>
              <a:rPr lang="zh-CN" altLang="en-US" dirty="0"/>
              <a:t>转换</a:t>
            </a:r>
            <a:r>
              <a:rPr lang="en-US" altLang="zh-CN" dirty="0"/>
              <a:t>x</a:t>
            </a:r>
            <a:r>
              <a:rPr lang="zh-CN" altLang="en-US" dirty="0"/>
              <a:t>为一个浮点数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常见</a:t>
            </a:r>
            <a:r>
              <a:rPr lang="en-US" altLang="zh-CN" dirty="0" smtClean="0">
                <a:solidFill>
                  <a:srgbClr val="FF0000"/>
                </a:solidFill>
              </a:rPr>
              <a:t>bug</a:t>
            </a:r>
            <a:r>
              <a:rPr lang="zh-CN" altLang="en-US" dirty="0" smtClean="0">
                <a:solidFill>
                  <a:srgbClr val="FF0000"/>
                </a:solidFill>
              </a:rPr>
              <a:t>：整数与浮点数混淆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2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字符串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86393169"/>
              </p:ext>
            </p:extLst>
          </p:nvPr>
        </p:nvGraphicFramePr>
        <p:xfrm>
          <a:off x="838200" y="1595608"/>
          <a:ext cx="10943897" cy="5020942"/>
        </p:xfrm>
        <a:graphic>
          <a:graphicData uri="http://schemas.openxmlformats.org/drawingml/2006/table">
            <a:tbl>
              <a:tblPr/>
              <a:tblGrid>
                <a:gridCol w="11666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5398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3743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15646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操作符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描述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例子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4282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+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串联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-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对操作符的两侧值增加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a + b 的值为 HelloPython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80883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*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重复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-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创建新的字符串，链接相同的字符串的多个副本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a*2 的值为 -HelloHello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34282"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[]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切片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-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从给定的索引字符指定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a[1] 的值为 </a:t>
                      </a:r>
                      <a:r>
                        <a:rPr lang="pt-BR" sz="2400" b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e</a:t>
                      </a:r>
                      <a:endParaRPr lang="pt-BR" sz="240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34282">
                <a:tc>
                  <a:txBody>
                    <a:bodyPr/>
                    <a:lstStyle/>
                    <a:p>
                      <a:pPr fontAlgn="t"/>
                      <a:r>
                        <a:rPr lang="fr-FR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[ : ]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范围切片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-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给定的范围内的字符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a[1:4] 的值为 </a:t>
                      </a:r>
                      <a:r>
                        <a:rPr lang="pt-BR" sz="2400" b="1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ell</a:t>
                      </a:r>
                      <a:endParaRPr lang="pt-BR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80883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in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成员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-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如果一个字符存在给定的字符串中，则返回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true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 b="1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H in a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 结果值为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1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80883">
                <a:tc>
                  <a:txBody>
                    <a:bodyPr/>
                    <a:lstStyle/>
                    <a:p>
                      <a:pPr fontAlgn="t"/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not in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成员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-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如果输入的字符不给定的字符串中不存在，则返回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true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sk-SK" sz="2400" b="1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M not in a</a:t>
                      </a:r>
                      <a:r>
                        <a:rPr lang="sk-SK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 结果值为 1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34282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%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格式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- 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执行字符串格式化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“%d-%s”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%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(18,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 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“age”)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52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6122"/>
            <a:ext cx="6019800" cy="4143357"/>
          </a:xfrm>
        </p:spPr>
        <p:txBody>
          <a:bodyPr>
            <a:normAutofit/>
          </a:bodyPr>
          <a:lstStyle/>
          <a:p>
            <a:pPr algn="just"/>
            <a:r>
              <a:rPr lang="en-US" dirty="0" err="1"/>
              <a:t>Python内置的一种数据类型是列表：list。list是一种有序的集合，可以随时添加和删除其中的元素</a:t>
            </a:r>
            <a:r>
              <a:rPr lang="en-US" dirty="0"/>
              <a:t>。</a:t>
            </a:r>
          </a:p>
          <a:p>
            <a:pPr algn="just"/>
            <a:r>
              <a:rPr lang="en-US" dirty="0" err="1"/>
              <a:t>比如，列出班里所有同学的名字，就可以用一个list</a:t>
            </a:r>
            <a:r>
              <a:rPr lang="en-US" dirty="0" err="1" smtClean="0"/>
              <a:t>表示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just"/>
            <a:r>
              <a:rPr lang="en-US" dirty="0" err="1"/>
              <a:t>变量classmates就是一个list。用len</a:t>
            </a:r>
            <a:r>
              <a:rPr lang="en-US" dirty="0"/>
              <a:t>()</a:t>
            </a:r>
            <a:r>
              <a:rPr lang="en-US" dirty="0" err="1"/>
              <a:t>函数可以获得list元素的个数</a:t>
            </a:r>
            <a:r>
              <a:rPr lang="en-US" dirty="0" smtClean="0"/>
              <a:t>：</a:t>
            </a:r>
          </a:p>
          <a:p>
            <a:pPr algn="just"/>
            <a:r>
              <a:rPr lang="en-US" dirty="0"/>
              <a:t>用索引来访问list中每一个位置的元素，记得索引是从0开始的</a:t>
            </a:r>
            <a:r>
              <a:rPr lang="en-US" dirty="0" smtClean="0"/>
              <a:t>：</a:t>
            </a:r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46986" y="1826122"/>
            <a:ext cx="48609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&gt;&gt;&gt; classmates = ['Michael', 'Bob', 'Tracy'] </a:t>
            </a:r>
          </a:p>
          <a:p>
            <a:pPr marL="0" indent="0">
              <a:buNone/>
            </a:pPr>
            <a:r>
              <a:rPr lang="en-US" dirty="0"/>
              <a:t>&gt;&gt;&gt; classmates </a:t>
            </a:r>
          </a:p>
          <a:p>
            <a:pPr marL="0" indent="0">
              <a:buNone/>
            </a:pPr>
            <a:r>
              <a:rPr lang="en-US" dirty="0"/>
              <a:t>['Michael', 'Bob', 'Tracy']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len</a:t>
            </a:r>
            <a:r>
              <a:rPr lang="en-US" dirty="0"/>
              <a:t>(classmates)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</a:t>
            </a:r>
          </a:p>
          <a:p>
            <a:pPr marL="0" indent="0">
              <a:buNone/>
            </a:pPr>
            <a:r>
              <a:rPr lang="en-US" dirty="0"/>
              <a:t>&gt;&gt;&gt; classmates[0]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'Michael</a:t>
            </a:r>
            <a:r>
              <a:rPr lang="en-US" dirty="0"/>
              <a:t>'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17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1041"/>
            <a:ext cx="4714461" cy="42810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如果要取最后一个元素，除了计算索引位置外，还可以用-1做索引，直接获取最后一个元素：</a:t>
            </a:r>
          </a:p>
          <a:p>
            <a:pPr marL="0" indent="0">
              <a:buNone/>
            </a:pPr>
            <a:r>
              <a:rPr lang="en-US" dirty="0"/>
              <a:t>&gt;&gt;&gt; classmates[-1]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'Tracy</a:t>
            </a:r>
            <a:r>
              <a:rPr lang="en-US" dirty="0"/>
              <a:t>'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以此类推</a:t>
            </a:r>
            <a:r>
              <a:rPr lang="en-US" dirty="0"/>
              <a:t>，可以获取倒数第2个、倒数第3个：</a:t>
            </a:r>
          </a:p>
          <a:p>
            <a:pPr marL="0" indent="0">
              <a:buNone/>
            </a:pPr>
            <a:r>
              <a:rPr lang="en-US" dirty="0"/>
              <a:t>&gt;&gt;&gt; classmates[-2]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'Bob</a:t>
            </a:r>
            <a:r>
              <a:rPr lang="en-US" dirty="0"/>
              <a:t>'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34891" y="1521041"/>
            <a:ext cx="6427613" cy="46538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list</a:t>
            </a:r>
            <a:r>
              <a:rPr lang="en-US" dirty="0" err="1"/>
              <a:t>是一个可变的有序表，所以，可以往list中追加元素到末尾</a:t>
            </a:r>
            <a:r>
              <a:rPr lang="en-US" dirty="0"/>
              <a:t>：</a:t>
            </a:r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classmates.append</a:t>
            </a:r>
            <a:r>
              <a:rPr lang="en-US" dirty="0"/>
              <a:t>('Adam') &gt;&gt;&gt; classmates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</a:t>
            </a:r>
            <a:r>
              <a:rPr lang="en-US" dirty="0"/>
              <a:t>'Michael', 'Bob', 'Tracy', 'Adam']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也可以把元素插入到指定的位置</a:t>
            </a:r>
            <a:r>
              <a:rPr lang="en-US" dirty="0"/>
              <a:t>，比如索引号为1</a:t>
            </a:r>
            <a:r>
              <a:rPr lang="en-US" dirty="0" smtClean="0"/>
              <a:t>的位置</a:t>
            </a:r>
          </a:p>
          <a:p>
            <a:pPr marL="0" indent="0">
              <a:buNone/>
            </a:pPr>
            <a:r>
              <a:rPr lang="en-US" dirty="0"/>
              <a:t>&gt;&gt;&gt; </a:t>
            </a:r>
            <a:r>
              <a:rPr lang="en-US" dirty="0" err="1"/>
              <a:t>classmates.insert</a:t>
            </a:r>
            <a:r>
              <a:rPr lang="en-US" dirty="0"/>
              <a:t>(1, </a:t>
            </a:r>
            <a:r>
              <a:rPr lang="en-US" dirty="0" smtClean="0"/>
              <a:t>‘Jack’</a:t>
            </a:r>
            <a:r>
              <a:rPr lang="en-US" altLang="zh-CN" dirty="0" smtClean="0"/>
              <a:t>)</a:t>
            </a:r>
          </a:p>
          <a:p>
            <a:pPr marL="0" indent="0">
              <a:buNone/>
            </a:pPr>
            <a:r>
              <a:rPr lang="en-US" dirty="0" err="1"/>
              <a:t>list里面的元素的数据类型也可以不同，比如</a:t>
            </a:r>
            <a:r>
              <a:rPr lang="en-US" dirty="0"/>
              <a:t>：</a:t>
            </a:r>
          </a:p>
          <a:p>
            <a:pPr marL="0" indent="0">
              <a:buNone/>
            </a:pPr>
            <a:r>
              <a:rPr lang="en-US" dirty="0"/>
              <a:t>&gt;&gt;&gt; L = ['Apple', 123, True]</a:t>
            </a:r>
          </a:p>
        </p:txBody>
      </p:sp>
    </p:spTree>
    <p:extLst>
      <p:ext uri="{BB962C8B-B14F-4D97-AF65-F5344CB8AC3E}">
        <p14:creationId xmlns:p14="http://schemas.microsoft.com/office/powerpoint/2010/main" val="18141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cheatsheet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254" y="1606541"/>
            <a:ext cx="11357492" cy="482038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 err="1"/>
              <a:t>list.append</a:t>
            </a:r>
            <a:r>
              <a:rPr lang="en-US" sz="1800" b="1" dirty="0"/>
              <a:t>(x)</a:t>
            </a:r>
            <a:r>
              <a:rPr lang="en-US" sz="1800" dirty="0"/>
              <a:t> Add an item to the end of the list. Equivalent to a[</a:t>
            </a:r>
            <a:r>
              <a:rPr lang="en-US" sz="1800" dirty="0" err="1"/>
              <a:t>len</a:t>
            </a:r>
            <a:r>
              <a:rPr lang="en-US" sz="1800" dirty="0"/>
              <a:t>(a):] = [x].</a:t>
            </a:r>
          </a:p>
          <a:p>
            <a:pPr marL="0" indent="0">
              <a:buNone/>
            </a:pPr>
            <a:r>
              <a:rPr lang="en-US" sz="1800" b="1" dirty="0" err="1"/>
              <a:t>list.extend</a:t>
            </a:r>
            <a:r>
              <a:rPr lang="en-US" sz="1800" b="1" dirty="0"/>
              <a:t>(L)</a:t>
            </a:r>
            <a:r>
              <a:rPr lang="en-US" sz="1800" dirty="0"/>
              <a:t> Extend the list by appending all the items in the given list. Equivalent to a[</a:t>
            </a:r>
            <a:r>
              <a:rPr lang="en-US" sz="1800" dirty="0" err="1"/>
              <a:t>len</a:t>
            </a:r>
            <a:r>
              <a:rPr lang="en-US" sz="1800" dirty="0"/>
              <a:t>(a):] = L.</a:t>
            </a:r>
          </a:p>
          <a:p>
            <a:pPr marL="0" indent="0">
              <a:buNone/>
            </a:pPr>
            <a:r>
              <a:rPr lang="en-US" sz="1800" b="1" dirty="0" err="1"/>
              <a:t>list.insert</a:t>
            </a:r>
            <a:r>
              <a:rPr lang="en-US" sz="1800" b="1" dirty="0"/>
              <a:t>(</a:t>
            </a:r>
            <a:r>
              <a:rPr lang="en-US" sz="1800" b="1" dirty="0" err="1"/>
              <a:t>i</a:t>
            </a:r>
            <a:r>
              <a:rPr lang="en-US" sz="1800" b="1" dirty="0"/>
              <a:t>, x)</a:t>
            </a:r>
            <a:r>
              <a:rPr lang="en-US" sz="1800" dirty="0"/>
              <a:t> Insert an item at a given position. The first argument is the index of the element before which to insert, so </a:t>
            </a:r>
            <a:r>
              <a:rPr lang="en-US" sz="1800" dirty="0" err="1"/>
              <a:t>a.insert</a:t>
            </a:r>
            <a:r>
              <a:rPr lang="en-US" sz="1800" dirty="0"/>
              <a:t>(0, x) inserts at the front of the list, and </a:t>
            </a:r>
            <a:r>
              <a:rPr lang="en-US" sz="1800" dirty="0" err="1"/>
              <a:t>a.insert</a:t>
            </a:r>
            <a:r>
              <a:rPr lang="en-US" sz="1800" dirty="0"/>
              <a:t>(</a:t>
            </a:r>
            <a:r>
              <a:rPr lang="en-US" sz="1800" dirty="0" err="1"/>
              <a:t>len</a:t>
            </a:r>
            <a:r>
              <a:rPr lang="en-US" sz="1800" dirty="0"/>
              <a:t>(a), x) is equivalent to </a:t>
            </a:r>
            <a:r>
              <a:rPr lang="en-US" sz="1800" dirty="0" err="1"/>
              <a:t>a.append</a:t>
            </a:r>
            <a:r>
              <a:rPr lang="en-US" sz="1800" dirty="0"/>
              <a:t>(x).</a:t>
            </a:r>
          </a:p>
          <a:p>
            <a:pPr marL="0" indent="0">
              <a:buNone/>
            </a:pPr>
            <a:r>
              <a:rPr lang="en-US" sz="1800" b="1" dirty="0" err="1"/>
              <a:t>list.remove</a:t>
            </a:r>
            <a:r>
              <a:rPr lang="en-US" sz="1800" b="1" dirty="0"/>
              <a:t>(x)</a:t>
            </a:r>
            <a:r>
              <a:rPr lang="en-US" sz="1800" dirty="0"/>
              <a:t> Remove the first item from the list whose value is x. It is an error if there is no such item.</a:t>
            </a:r>
          </a:p>
          <a:p>
            <a:pPr marL="0" indent="0">
              <a:buNone/>
            </a:pPr>
            <a:r>
              <a:rPr lang="en-US" sz="1800" b="1" dirty="0" err="1"/>
              <a:t>list.pop</a:t>
            </a:r>
            <a:r>
              <a:rPr lang="en-US" sz="1800" b="1" dirty="0"/>
              <a:t>([</a:t>
            </a:r>
            <a:r>
              <a:rPr lang="en-US" sz="1800" b="1" dirty="0" err="1"/>
              <a:t>i</a:t>
            </a:r>
            <a:r>
              <a:rPr lang="en-US" sz="1800" b="1" dirty="0"/>
              <a:t>])</a:t>
            </a:r>
            <a:r>
              <a:rPr lang="en-US" sz="1800" dirty="0"/>
              <a:t> Remove the item at the given position in the list, and return it. If no index is specified, </a:t>
            </a:r>
            <a:r>
              <a:rPr lang="en-US" sz="1800" dirty="0" err="1"/>
              <a:t>a.pop</a:t>
            </a:r>
            <a:r>
              <a:rPr lang="en-US" sz="1800" dirty="0"/>
              <a:t>() removes and returns the last item in the list. (The square brackets around the </a:t>
            </a:r>
            <a:r>
              <a:rPr lang="en-US" sz="1800" dirty="0" err="1"/>
              <a:t>i</a:t>
            </a:r>
            <a:r>
              <a:rPr lang="en-US" sz="1800" dirty="0"/>
              <a:t> in the method signature denote that the parameter is optional, not that you should type square brackets at that position. You will see this notation frequently in the Python Library Reference.)</a:t>
            </a:r>
          </a:p>
          <a:p>
            <a:pPr marL="0" indent="0">
              <a:buNone/>
            </a:pPr>
            <a:r>
              <a:rPr lang="en-US" sz="1800" b="1" dirty="0" err="1"/>
              <a:t>list.clear</a:t>
            </a:r>
            <a:r>
              <a:rPr lang="en-US" sz="1800" b="1" dirty="0"/>
              <a:t>()</a:t>
            </a:r>
            <a:r>
              <a:rPr lang="en-US" sz="1800" dirty="0"/>
              <a:t> Remove all items from the list. Equivalent to del a[:].</a:t>
            </a:r>
          </a:p>
          <a:p>
            <a:pPr marL="0" indent="0">
              <a:buNone/>
            </a:pPr>
            <a:r>
              <a:rPr lang="en-US" sz="1800" b="1" dirty="0" err="1"/>
              <a:t>list.index</a:t>
            </a:r>
            <a:r>
              <a:rPr lang="en-US" sz="1800" b="1" dirty="0"/>
              <a:t>(x)</a:t>
            </a:r>
            <a:r>
              <a:rPr lang="en-US" sz="1800" dirty="0"/>
              <a:t> Return the index in the list of the first item whose value is x. It is an error if there is no such item.</a:t>
            </a:r>
          </a:p>
          <a:p>
            <a:pPr marL="0" indent="0">
              <a:buNone/>
            </a:pPr>
            <a:r>
              <a:rPr lang="en-US" sz="1800" b="1" dirty="0" err="1"/>
              <a:t>list.count</a:t>
            </a:r>
            <a:r>
              <a:rPr lang="en-US" sz="1800" b="1" dirty="0"/>
              <a:t>(x)</a:t>
            </a:r>
            <a:r>
              <a:rPr lang="en-US" sz="1800" dirty="0"/>
              <a:t> Return the number of times x appears in the list.</a:t>
            </a:r>
          </a:p>
          <a:p>
            <a:pPr marL="0" indent="0">
              <a:buNone/>
            </a:pPr>
            <a:r>
              <a:rPr lang="en-US" sz="1800" b="1" dirty="0" err="1"/>
              <a:t>list.sort</a:t>
            </a:r>
            <a:r>
              <a:rPr lang="en-US" sz="1800" b="1" dirty="0"/>
              <a:t>()</a:t>
            </a:r>
            <a:r>
              <a:rPr lang="en-US" sz="1800" dirty="0"/>
              <a:t> Sort the items of the list in place.</a:t>
            </a:r>
          </a:p>
          <a:p>
            <a:pPr marL="0" indent="0">
              <a:buNone/>
            </a:pPr>
            <a:r>
              <a:rPr lang="en-US" sz="1800" b="1" dirty="0" err="1"/>
              <a:t>list.reverse</a:t>
            </a:r>
            <a:r>
              <a:rPr lang="en-US" sz="1800" b="1" dirty="0"/>
              <a:t>()</a:t>
            </a:r>
            <a:r>
              <a:rPr lang="en-US" sz="1800" dirty="0"/>
              <a:t> Reverse the elements of the list in place.</a:t>
            </a:r>
          </a:p>
          <a:p>
            <a:pPr marL="0" indent="0">
              <a:buNone/>
            </a:pPr>
            <a:r>
              <a:rPr lang="en-US" sz="1800" b="1" dirty="0" err="1"/>
              <a:t>list.copy</a:t>
            </a:r>
            <a:r>
              <a:rPr lang="en-US" sz="1800" b="1" dirty="0"/>
              <a:t>()</a:t>
            </a:r>
            <a:r>
              <a:rPr lang="en-US" sz="1800" dirty="0"/>
              <a:t> Return a shallow copy of the list. Equivalent to a</a:t>
            </a:r>
            <a:r>
              <a:rPr lang="en-US" sz="1800" dirty="0" smtClean="0"/>
              <a:t>[:].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4380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List</a:t>
            </a:r>
            <a:r>
              <a:rPr lang="zh-CN" altLang="en-US" dirty="0" smtClean="0"/>
              <a:t>小练习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6141183"/>
              </p:ext>
            </p:extLst>
          </p:nvPr>
        </p:nvGraphicFramePr>
        <p:xfrm>
          <a:off x="444062" y="1555182"/>
          <a:ext cx="7091855" cy="4621780"/>
        </p:xfrm>
        <a:graphic>
          <a:graphicData uri="http://schemas.openxmlformats.org/drawingml/2006/table">
            <a:tbl>
              <a:tblPr/>
              <a:tblGrid>
                <a:gridCol w="23464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949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504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04054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Python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表达式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结果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描述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2782"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len([1, 2, 3])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长度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04054"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[1, 2, 3] + [4, 5, 6]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pt-BR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串联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04054">
                <a:tc>
                  <a:txBody>
                    <a:bodyPr/>
                    <a:lstStyle/>
                    <a:p>
                      <a:pPr fontAlgn="t"/>
                      <a:r>
                        <a:rPr lang="fr-FR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['Hi!'] * 4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nl-NL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重复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2782"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3 in [1, 2, 3]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成员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04054"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for </a:t>
                      </a:r>
                      <a:r>
                        <a:rPr lang="pt-BR" sz="24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x</a:t>
                      </a:r>
                      <a:r>
                        <a:rPr lang="pt-BR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 in [1, 2, 3]: 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    </a:t>
                      </a:r>
                      <a:r>
                        <a:rPr lang="pt-BR" sz="2400" dirty="0" err="1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print</a:t>
                      </a:r>
                      <a:r>
                        <a:rPr lang="pt-BR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 </a:t>
                      </a:r>
                      <a:r>
                        <a:rPr lang="pt-BR" sz="24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x</a:t>
                      </a:r>
                      <a:r>
                        <a:rPr lang="pt-BR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,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cs-CZ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迭代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7593990"/>
              </p:ext>
            </p:extLst>
          </p:nvPr>
        </p:nvGraphicFramePr>
        <p:xfrm>
          <a:off x="7535917" y="1555182"/>
          <a:ext cx="4385440" cy="4621781"/>
        </p:xfrm>
        <a:graphic>
          <a:graphicData uri="http://schemas.openxmlformats.org/drawingml/2006/table">
            <a:tbl>
              <a:tblPr/>
              <a:tblGrid>
                <a:gridCol w="14562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45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45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42941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Python 表达式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结果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描述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26280"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L[2]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偏移从零开始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26280"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L[-2]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负值：计数从右边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6280"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L[1:]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切取部分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8610600" y="1185850"/>
            <a:ext cx="2279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 = ['Apple', 123, True]</a:t>
            </a:r>
          </a:p>
        </p:txBody>
      </p:sp>
    </p:spTree>
    <p:extLst>
      <p:ext uri="{BB962C8B-B14F-4D97-AF65-F5344CB8AC3E}">
        <p14:creationId xmlns:p14="http://schemas.microsoft.com/office/powerpoint/2010/main" val="289327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实践（开发）环境说明（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/>
              <a:t>本课程使用</a:t>
            </a:r>
            <a:r>
              <a:rPr lang="en-US" altLang="zh-CN" sz="2400" dirty="0"/>
              <a:t>Python</a:t>
            </a:r>
            <a:r>
              <a:rPr lang="zh-CN" altLang="en-US" sz="2400" dirty="0"/>
              <a:t>编程语言进行课程实践的学习和算法实践。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本课程使用</a:t>
            </a:r>
            <a:r>
              <a:rPr lang="en-US" altLang="zh-CN" sz="2400" dirty="0"/>
              <a:t>Weka</a:t>
            </a:r>
            <a:r>
              <a:rPr lang="zh-CN" altLang="en-US" sz="2400" dirty="0"/>
              <a:t>机器学习工具进行机器学习模型的演示和使用。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本课程使用深度学习框架</a:t>
            </a:r>
            <a:r>
              <a:rPr lang="en-US" altLang="zh-CN" sz="2400" dirty="0" err="1"/>
              <a:t>TensorFlow</a:t>
            </a:r>
            <a:r>
              <a:rPr lang="zh-CN" altLang="en-US" sz="2400" dirty="0"/>
              <a:t>软件包进行开发和教学，为了方便教学、方便同学们进行学习和交流，我们大家需要使用相同的配置和系统，所以我们建议使用虚拟机方式进行实践工作。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dirty="0"/>
              <a:t>我们提供了已经安装了所需全部软件包和工具的系统镜像，供大家下载使用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29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tuple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672747"/>
            <a:ext cx="5165035" cy="433048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另一种有序列表叫元组：</a:t>
            </a:r>
            <a:r>
              <a:rPr lang="en-US" altLang="zh-CN" dirty="0"/>
              <a:t>tuple</a:t>
            </a:r>
            <a:r>
              <a:rPr lang="zh-CN" altLang="en-US" dirty="0"/>
              <a:t>。</a:t>
            </a:r>
            <a:r>
              <a:rPr lang="en-US" altLang="zh-CN" dirty="0"/>
              <a:t>tuple</a:t>
            </a:r>
            <a:r>
              <a:rPr lang="zh-CN" altLang="en-US" dirty="0"/>
              <a:t>和</a:t>
            </a:r>
            <a:r>
              <a:rPr lang="en-US" altLang="zh-CN" dirty="0"/>
              <a:t>list</a:t>
            </a:r>
            <a:r>
              <a:rPr lang="zh-CN" altLang="en-US" dirty="0"/>
              <a:t>非常类似，但是</a:t>
            </a:r>
            <a:r>
              <a:rPr lang="en-US" altLang="zh-CN" dirty="0"/>
              <a:t>tuple</a:t>
            </a:r>
            <a:r>
              <a:rPr lang="zh-CN" altLang="en-US" dirty="0"/>
              <a:t>一旦初始化就不能修改，比如同样是列出同学的名字：</a:t>
            </a:r>
          </a:p>
          <a:p>
            <a:pPr marL="0" indent="0">
              <a:buNone/>
            </a:pPr>
            <a:r>
              <a:rPr lang="en-US" altLang="zh-CN" dirty="0"/>
              <a:t>&gt;&gt;&gt; classmates = ('Michael', 'Bob', 'Tracy') </a:t>
            </a:r>
            <a:endParaRPr lang="en-US" altLang="zh-CN" dirty="0" smtClean="0"/>
          </a:p>
          <a:p>
            <a:r>
              <a:rPr lang="zh-CN" altLang="en-US" dirty="0" smtClean="0"/>
              <a:t>现在</a:t>
            </a:r>
            <a:r>
              <a:rPr lang="zh-CN" altLang="en-US" dirty="0"/>
              <a:t>，</a:t>
            </a:r>
            <a:r>
              <a:rPr lang="en-US" altLang="zh-CN" dirty="0"/>
              <a:t>classmates</a:t>
            </a:r>
            <a:r>
              <a:rPr lang="zh-CN" altLang="en-US" dirty="0"/>
              <a:t>这个</a:t>
            </a:r>
            <a:r>
              <a:rPr lang="en-US" altLang="zh-CN" dirty="0"/>
              <a:t>tuple</a:t>
            </a:r>
            <a:r>
              <a:rPr lang="zh-CN" altLang="en-US" dirty="0"/>
              <a:t>不能变了，它也没有</a:t>
            </a:r>
            <a:r>
              <a:rPr lang="en-US" altLang="zh-CN" dirty="0"/>
              <a:t>append()</a:t>
            </a:r>
            <a:r>
              <a:rPr lang="zh-CN" altLang="en-US" dirty="0"/>
              <a:t>，</a:t>
            </a:r>
            <a:r>
              <a:rPr lang="en-US" altLang="zh-CN" dirty="0"/>
              <a:t>insert()</a:t>
            </a:r>
            <a:r>
              <a:rPr lang="zh-CN" altLang="en-US" dirty="0"/>
              <a:t>这样的方法。其他获取元素的方法和</a:t>
            </a:r>
            <a:r>
              <a:rPr lang="en-US" altLang="zh-CN" dirty="0"/>
              <a:t>list</a:t>
            </a:r>
            <a:r>
              <a:rPr lang="zh-CN" altLang="en-US" dirty="0"/>
              <a:t>是一样的，你可以正常地使用</a:t>
            </a:r>
            <a:r>
              <a:rPr lang="en-US" altLang="zh-CN" dirty="0"/>
              <a:t>classmates[0]</a:t>
            </a:r>
            <a:r>
              <a:rPr lang="zh-CN" altLang="en-US" dirty="0"/>
              <a:t>，</a:t>
            </a:r>
            <a:r>
              <a:rPr lang="en-US" altLang="zh-CN" dirty="0"/>
              <a:t>classmates[-1]</a:t>
            </a:r>
            <a:r>
              <a:rPr lang="zh-CN" altLang="en-US" dirty="0"/>
              <a:t>，但不能赋值成另外的元素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7548" y="1672746"/>
            <a:ext cx="4966252" cy="4330487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不可变的</a:t>
            </a:r>
            <a:r>
              <a:rPr lang="en-US" altLang="zh-CN" dirty="0"/>
              <a:t>tuple</a:t>
            </a:r>
            <a:r>
              <a:rPr lang="zh-CN" altLang="en-US" dirty="0"/>
              <a:t>有什么意义？因为</a:t>
            </a:r>
            <a:r>
              <a:rPr lang="en-US" altLang="zh-CN" dirty="0"/>
              <a:t>tuple</a:t>
            </a:r>
            <a:r>
              <a:rPr lang="zh-CN" altLang="en-US" dirty="0"/>
              <a:t>不可变，所以代码更安全。如果可能，能用</a:t>
            </a:r>
            <a:r>
              <a:rPr lang="en-US" altLang="zh-CN" dirty="0"/>
              <a:t>tuple</a:t>
            </a:r>
            <a:r>
              <a:rPr lang="zh-CN" altLang="en-US" dirty="0"/>
              <a:t>代替</a:t>
            </a:r>
            <a:r>
              <a:rPr lang="en-US" altLang="zh-CN" dirty="0"/>
              <a:t>list</a:t>
            </a:r>
            <a:r>
              <a:rPr lang="zh-CN" altLang="en-US" dirty="0"/>
              <a:t>就尽量用</a:t>
            </a:r>
            <a:r>
              <a:rPr lang="en-US" altLang="zh-CN" dirty="0"/>
              <a:t>tuple</a:t>
            </a:r>
            <a:r>
              <a:rPr lang="zh-CN" altLang="en-US" dirty="0"/>
              <a:t>。</a:t>
            </a:r>
          </a:p>
          <a:p>
            <a:r>
              <a:rPr lang="en-US" altLang="zh-CN" dirty="0"/>
              <a:t>tuple</a:t>
            </a:r>
            <a:r>
              <a:rPr lang="zh-CN" altLang="en-US" dirty="0"/>
              <a:t>的陷阱：当你定义一个</a:t>
            </a:r>
            <a:r>
              <a:rPr lang="en-US" altLang="zh-CN" dirty="0"/>
              <a:t>tuple</a:t>
            </a:r>
            <a:r>
              <a:rPr lang="zh-CN" altLang="en-US" dirty="0"/>
              <a:t>时，在定义的时候，</a:t>
            </a:r>
            <a:r>
              <a:rPr lang="en-US" altLang="zh-CN" dirty="0"/>
              <a:t>tuple</a:t>
            </a:r>
            <a:r>
              <a:rPr lang="zh-CN" altLang="en-US" dirty="0"/>
              <a:t>的元素就必须被确定下来，比如：</a:t>
            </a:r>
          </a:p>
          <a:p>
            <a:pPr marL="0" indent="0">
              <a:buNone/>
            </a:pPr>
            <a:r>
              <a:rPr lang="en-US" altLang="zh-CN" dirty="0"/>
              <a:t>&gt;&gt;&gt; t = (1, 2)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&gt;&gt;&gt; t</a:t>
            </a:r>
          </a:p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en-US" altLang="zh-CN" dirty="0"/>
              <a:t>(1, 2)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8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Tuple</a:t>
            </a:r>
            <a:r>
              <a:rPr lang="zh-CN" altLang="en-US" dirty="0" smtClean="0"/>
              <a:t>小练习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13028579"/>
              </p:ext>
            </p:extLst>
          </p:nvPr>
        </p:nvGraphicFramePr>
        <p:xfrm>
          <a:off x="566057" y="2191385"/>
          <a:ext cx="6076631" cy="3481248"/>
        </p:xfrm>
        <a:graphic>
          <a:graphicData uri="http://schemas.openxmlformats.org/drawingml/2006/table">
            <a:tbl>
              <a:tblPr/>
              <a:tblGrid>
                <a:gridCol w="23426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538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801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14666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Python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表达式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结果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描述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4666">
                <a:tc>
                  <a:txBody>
                    <a:bodyPr/>
                    <a:lstStyle/>
                    <a:p>
                      <a:pPr fontAlgn="t"/>
                      <a:r>
                        <a:rPr lang="is-I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len((1, 2, 3))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长度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4666">
                <a:tc>
                  <a:txBody>
                    <a:bodyPr/>
                    <a:lstStyle/>
                    <a:p>
                      <a:pPr fontAlgn="t"/>
                      <a:r>
                        <a:rPr lang="is-I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(1, 2, 3) + (4, 5, 6)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s-I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串联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4666">
                <a:tc>
                  <a:txBody>
                    <a:bodyPr/>
                    <a:lstStyle/>
                    <a:p>
                      <a:pPr fontAlgn="t"/>
                      <a:r>
                        <a:rPr lang="nl-NL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('Hi!',) * 4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nl-NL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重复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4666">
                <a:tc>
                  <a:txBody>
                    <a:bodyPr/>
                    <a:lstStyle/>
                    <a:p>
                      <a:pPr fontAlgn="t"/>
                      <a:r>
                        <a:rPr lang="is-I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3 in (1, 2, 3)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成员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14666"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for x in (1, 2, 3): print x,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cs-CZ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迭代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12576993"/>
              </p:ext>
            </p:extLst>
          </p:nvPr>
        </p:nvGraphicFramePr>
        <p:xfrm>
          <a:off x="7031421" y="2191385"/>
          <a:ext cx="4322379" cy="3051152"/>
        </p:xfrm>
        <a:graphic>
          <a:graphicData uri="http://schemas.openxmlformats.org/drawingml/2006/table">
            <a:tbl>
              <a:tblPr/>
              <a:tblGrid>
                <a:gridCol w="19471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17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352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72282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Python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表达式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结果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描述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28265"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L[2]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nl-NL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偏移从</a:t>
                      </a:r>
                      <a:r>
                        <a:rPr lang="en-US" altLang="zh-CN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0</a:t>
                      </a:r>
                      <a:r>
                        <a:rPr lang="zh-CN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开始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28265"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L[-2]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负值：计数从右边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0774"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L[1:]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nl-NL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切取部分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7844246" y="1204159"/>
            <a:ext cx="225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 = </a:t>
            </a:r>
            <a:r>
              <a:rPr lang="en-US" altLang="zh-CN" dirty="0" smtClean="0"/>
              <a:t>(‘Apple’, </a:t>
            </a:r>
            <a:r>
              <a:rPr lang="en-US" altLang="zh-CN" dirty="0"/>
              <a:t>123, </a:t>
            </a:r>
            <a:r>
              <a:rPr lang="en-US" altLang="zh-CN" dirty="0" smtClean="0"/>
              <a:t>True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019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78226"/>
            <a:ext cx="5181600" cy="4798737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Python</a:t>
            </a:r>
            <a:r>
              <a:rPr lang="zh-CN" altLang="en-US" dirty="0"/>
              <a:t>内置了字典：</a:t>
            </a:r>
            <a:r>
              <a:rPr lang="en-US" altLang="zh-CN" dirty="0" err="1"/>
              <a:t>dict</a:t>
            </a:r>
            <a:r>
              <a:rPr lang="zh-CN" altLang="en-US" dirty="0"/>
              <a:t>的支持，</a:t>
            </a:r>
            <a:r>
              <a:rPr lang="en-US" altLang="zh-CN" dirty="0" err="1"/>
              <a:t>dict</a:t>
            </a:r>
            <a:r>
              <a:rPr lang="zh-CN" altLang="en-US" dirty="0"/>
              <a:t>全称</a:t>
            </a:r>
            <a:r>
              <a:rPr lang="en-US" altLang="zh-CN" dirty="0"/>
              <a:t>dictionary</a:t>
            </a:r>
            <a:r>
              <a:rPr lang="zh-CN" altLang="en-US" dirty="0"/>
              <a:t>，在其他语言中也称为</a:t>
            </a:r>
            <a:r>
              <a:rPr lang="en-US" altLang="zh-CN" dirty="0"/>
              <a:t>map</a:t>
            </a:r>
            <a:r>
              <a:rPr lang="zh-CN" altLang="en-US" dirty="0"/>
              <a:t>，使用键</a:t>
            </a:r>
            <a:r>
              <a:rPr lang="en-US" altLang="zh-CN" dirty="0"/>
              <a:t>-</a:t>
            </a:r>
            <a:r>
              <a:rPr lang="zh-CN" altLang="en-US" dirty="0"/>
              <a:t>值（</a:t>
            </a:r>
            <a:r>
              <a:rPr lang="en-US" altLang="zh-CN" dirty="0"/>
              <a:t>key-value</a:t>
            </a:r>
            <a:r>
              <a:rPr lang="zh-CN" altLang="en-US" dirty="0"/>
              <a:t>）存储，具有极快的查找速度。</a:t>
            </a:r>
          </a:p>
          <a:p>
            <a:r>
              <a:rPr lang="zh-CN" altLang="en-US" dirty="0"/>
              <a:t>举个例子，假设要根据同学的名字查找对应的成绩，如果用</a:t>
            </a:r>
            <a:r>
              <a:rPr lang="en-US" altLang="zh-CN" dirty="0"/>
              <a:t>list</a:t>
            </a:r>
            <a:r>
              <a:rPr lang="zh-CN" altLang="en-US" dirty="0"/>
              <a:t>实现，需要两个</a:t>
            </a:r>
            <a:r>
              <a:rPr lang="en-US" altLang="zh-CN" dirty="0"/>
              <a:t>list</a:t>
            </a:r>
            <a:r>
              <a:rPr lang="zh-CN" altLang="en-US" dirty="0"/>
              <a:t>：</a:t>
            </a:r>
          </a:p>
          <a:p>
            <a:pPr marL="0" indent="0">
              <a:buNone/>
            </a:pPr>
            <a:r>
              <a:rPr lang="en-US" altLang="zh-CN" dirty="0"/>
              <a:t>names = ['Michael', 'Bob', 'Tracy']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scores </a:t>
            </a:r>
            <a:r>
              <a:rPr lang="en-US" altLang="zh-CN" dirty="0"/>
              <a:t>= [95, 75, 85] </a:t>
            </a:r>
            <a:endParaRPr lang="en-US" altLang="zh-CN" dirty="0" smtClean="0"/>
          </a:p>
          <a:p>
            <a:r>
              <a:rPr lang="zh-CN" altLang="en-US" dirty="0" smtClean="0"/>
              <a:t>给</a:t>
            </a:r>
            <a:r>
              <a:rPr lang="zh-CN" altLang="en-US" dirty="0"/>
              <a:t>定一个名字，要查找对应的成绩，就先要在</a:t>
            </a:r>
            <a:r>
              <a:rPr lang="en-US" altLang="zh-CN" dirty="0"/>
              <a:t>names</a:t>
            </a:r>
            <a:r>
              <a:rPr lang="zh-CN" altLang="en-US" dirty="0"/>
              <a:t>中找到对应的位置，再从</a:t>
            </a:r>
            <a:r>
              <a:rPr lang="en-US" altLang="zh-CN" dirty="0"/>
              <a:t>scores</a:t>
            </a:r>
            <a:r>
              <a:rPr lang="zh-CN" altLang="en-US" dirty="0"/>
              <a:t>取出对应的成绩，</a:t>
            </a:r>
            <a:r>
              <a:rPr lang="en-US" altLang="zh-CN" dirty="0"/>
              <a:t>list</a:t>
            </a:r>
            <a:r>
              <a:rPr lang="zh-CN" altLang="en-US" dirty="0"/>
              <a:t>越长，耗时越长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0070" y="1378226"/>
            <a:ext cx="4833730" cy="479873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/>
              <a:t>如果用</a:t>
            </a:r>
            <a:r>
              <a:rPr lang="en-US" altLang="zh-CN" dirty="0" err="1"/>
              <a:t>dict</a:t>
            </a:r>
            <a:r>
              <a:rPr lang="zh-CN" altLang="en-US" dirty="0"/>
              <a:t>实现，只需要一个“名字”</a:t>
            </a:r>
            <a:r>
              <a:rPr lang="en-US" altLang="zh-CN" dirty="0"/>
              <a:t>-“</a:t>
            </a:r>
            <a:r>
              <a:rPr lang="zh-CN" altLang="en-US" dirty="0"/>
              <a:t>成绩”的对照表，直接根据名字查找成绩，无论这个表有多大，查找速度都不会变慢。用</a:t>
            </a:r>
            <a:r>
              <a:rPr lang="en-US" altLang="zh-CN" dirty="0"/>
              <a:t>Python</a:t>
            </a:r>
            <a:r>
              <a:rPr lang="zh-CN" altLang="en-US" dirty="0"/>
              <a:t>写一个</a:t>
            </a:r>
            <a:r>
              <a:rPr lang="en-US" altLang="zh-CN" dirty="0" err="1"/>
              <a:t>dict</a:t>
            </a:r>
            <a:r>
              <a:rPr lang="zh-CN" altLang="en-US" dirty="0"/>
              <a:t>如下：</a:t>
            </a:r>
          </a:p>
          <a:p>
            <a:pPr marL="0" indent="0">
              <a:buNone/>
            </a:pPr>
            <a:r>
              <a:rPr lang="en-US" altLang="zh-CN" dirty="0"/>
              <a:t>&gt;&gt;&gt; d = {'Michael': 95, 'Bob': 75, 'Tracy': 85}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&gt;&gt;&gt; </a:t>
            </a:r>
            <a:r>
              <a:rPr lang="en-US" altLang="zh-CN" dirty="0"/>
              <a:t>d['Michael']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95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72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dict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452438"/>
            <a:ext cx="5006009" cy="449778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由于一个key只能对应一个value，所以，多次对一个key放入value，后面的值会把前面的值冲掉</a:t>
            </a:r>
            <a:r>
              <a:rPr lang="en-US" dirty="0"/>
              <a:t>：</a:t>
            </a:r>
          </a:p>
          <a:p>
            <a:pPr marL="0" indent="0">
              <a:buNone/>
            </a:pPr>
            <a:r>
              <a:rPr lang="en-US" dirty="0"/>
              <a:t>&gt;&gt;&gt; d['Jack'] = 90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&gt;&gt;&gt; </a:t>
            </a:r>
            <a:r>
              <a:rPr lang="en-US" dirty="0"/>
              <a:t>d['Jack']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90 </a:t>
            </a:r>
          </a:p>
          <a:p>
            <a:pPr marL="0" indent="0">
              <a:buNone/>
            </a:pPr>
            <a:r>
              <a:rPr lang="en-US" dirty="0" smtClean="0"/>
              <a:t>&gt;&gt;&gt; </a:t>
            </a:r>
            <a:r>
              <a:rPr lang="en-US" dirty="0"/>
              <a:t>d['Jack'] = 88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&gt;&gt;&gt; </a:t>
            </a:r>
            <a:r>
              <a:rPr lang="en-US" dirty="0"/>
              <a:t>d['Jack']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88 </a:t>
            </a:r>
          </a:p>
          <a:p>
            <a:r>
              <a:rPr lang="en-US" dirty="0" err="1" smtClean="0"/>
              <a:t>如果</a:t>
            </a:r>
            <a:r>
              <a:rPr lang="en-US" dirty="0" err="1"/>
              <a:t>key不存在，dict就会报错</a:t>
            </a:r>
            <a:r>
              <a:rPr lang="en-US" dirty="0" smtClean="0"/>
              <a:t>：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452438"/>
            <a:ext cx="4731026" cy="44977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&gt;&gt;&gt; d['Thomas']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Traceback</a:t>
            </a:r>
            <a:r>
              <a:rPr lang="en-US" dirty="0" smtClean="0"/>
              <a:t> </a:t>
            </a:r>
            <a:r>
              <a:rPr lang="en-US" dirty="0"/>
              <a:t>(most recent call last): File "&lt;</a:t>
            </a:r>
            <a:r>
              <a:rPr lang="en-US" dirty="0" err="1"/>
              <a:t>stdin</a:t>
            </a:r>
            <a:r>
              <a:rPr lang="en-US" dirty="0"/>
              <a:t>&gt;", line 1, in &lt;module&gt; </a:t>
            </a:r>
            <a:r>
              <a:rPr lang="en-US" dirty="0" err="1"/>
              <a:t>KeyError</a:t>
            </a:r>
            <a:r>
              <a:rPr lang="en-US" dirty="0"/>
              <a:t>: 'Thomas' </a:t>
            </a:r>
            <a:r>
              <a:rPr lang="en-US" dirty="0" err="1"/>
              <a:t>要避免key不存在的错误，有两种办法，一是通过in判断key是否存在</a:t>
            </a:r>
            <a:r>
              <a:rPr lang="en-US" dirty="0"/>
              <a:t>：</a:t>
            </a:r>
          </a:p>
          <a:p>
            <a:pPr marL="0" indent="0">
              <a:buNone/>
            </a:pPr>
            <a:r>
              <a:rPr lang="en-US" dirty="0"/>
              <a:t>&gt;&gt;&gt; 'Thomas' </a:t>
            </a:r>
            <a:r>
              <a:rPr lang="en-US" b="1" dirty="0"/>
              <a:t>in</a:t>
            </a:r>
            <a:r>
              <a:rPr lang="en-US" dirty="0"/>
              <a:t> d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False</a:t>
            </a:r>
          </a:p>
          <a:p>
            <a:r>
              <a:rPr lang="zh-CN" altLang="en-US" dirty="0"/>
              <a:t>二是通过</a:t>
            </a:r>
            <a:r>
              <a:rPr lang="en-US" altLang="zh-CN" dirty="0" err="1"/>
              <a:t>dict</a:t>
            </a:r>
            <a:r>
              <a:rPr lang="zh-CN" altLang="en-US" dirty="0"/>
              <a:t>提供的</a:t>
            </a:r>
            <a:r>
              <a:rPr lang="en-US" altLang="zh-CN" dirty="0"/>
              <a:t>get</a:t>
            </a:r>
            <a:r>
              <a:rPr lang="zh-CN" altLang="en-US" dirty="0"/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595319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Dict</a:t>
            </a:r>
            <a:r>
              <a:rPr lang="zh-CN" altLang="en-US" dirty="0" smtClean="0"/>
              <a:t>小结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09118988"/>
              </p:ext>
            </p:extLst>
          </p:nvPr>
        </p:nvGraphicFramePr>
        <p:xfrm>
          <a:off x="704929" y="1454879"/>
          <a:ext cx="4067503" cy="5064038"/>
        </p:xfrm>
        <a:graphic>
          <a:graphicData uri="http://schemas.openxmlformats.org/drawingml/2006/table">
            <a:tbl>
              <a:tblPr/>
              <a:tblGrid>
                <a:gridCol w="6820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854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9100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8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ID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方法及描述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782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1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8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2"/>
                        </a:rPr>
                        <a:t>cmp(dict1, dict2)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/>
                      </a:r>
                      <a:b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比较两个字典的元素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7821">
                <a:tc>
                  <a:txBody>
                    <a:bodyPr/>
                    <a:lstStyle/>
                    <a:p>
                      <a:pPr fontAlgn="t"/>
                      <a:r>
                        <a:rPr lang="is-IS" sz="18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2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u="sng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3"/>
                        </a:rPr>
                        <a:t>len</a:t>
                      </a:r>
                      <a:r>
                        <a:rPr lang="en-US" altLang="zh-CN" sz="18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3"/>
                        </a:rPr>
                        <a:t>(</a:t>
                      </a:r>
                      <a:r>
                        <a:rPr lang="en-US" altLang="zh-CN" sz="1800" u="sng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3"/>
                        </a:rPr>
                        <a:t>dict</a:t>
                      </a:r>
                      <a:r>
                        <a:rPr lang="en-US" altLang="zh-CN" sz="18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3"/>
                        </a:rPr>
                        <a:t>)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/>
                      </a:r>
                      <a:b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</a:b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字典的长度。这将等同于在字典中的项数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7821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3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4"/>
                        </a:rPr>
                        <a:t>str(dict)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/>
                      </a:r>
                      <a:b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</a:b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产生字典里可打印字符串表示形式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315105">
                <a:tc>
                  <a:txBody>
                    <a:bodyPr/>
                    <a:lstStyle/>
                    <a:p>
                      <a:pPr fontAlgn="t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4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8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5"/>
                        </a:rPr>
                        <a:t>type(variable)</a:t>
                      </a: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/>
                      </a:r>
                      <a:b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</a:br>
                      <a:r>
                        <a:rPr lang="zh-CN" altLang="en-US" sz="18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返回传递变量的类型。如果传递变量是字典，那么它将返回一个字典类型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Content Placeholder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51430015"/>
              </p:ext>
            </p:extLst>
          </p:nvPr>
        </p:nvGraphicFramePr>
        <p:xfrm>
          <a:off x="5506531" y="1454879"/>
          <a:ext cx="6177468" cy="5011224"/>
        </p:xfrm>
        <a:graphic>
          <a:graphicData uri="http://schemas.openxmlformats.org/drawingml/2006/table">
            <a:tbl>
              <a:tblPr/>
              <a:tblGrid>
                <a:gridCol w="7293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4480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61142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ID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方法及描述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9731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1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sng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6"/>
                        </a:rPr>
                        <a:t>dict.clear</a:t>
                      </a:r>
                      <a:r>
                        <a:rPr lang="en-US" sz="16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6"/>
                        </a:rPr>
                        <a:t>()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/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</a:b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删除字典dict中的所有元素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9731">
                <a:tc>
                  <a:txBody>
                    <a:bodyPr/>
                    <a:lstStyle/>
                    <a:p>
                      <a:pPr fontAlgn="t"/>
                      <a:r>
                        <a:rPr lang="is-IS" sz="16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2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sng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7"/>
                        </a:rPr>
                        <a:t>dict.copy</a:t>
                      </a:r>
                      <a:r>
                        <a:rPr lang="en-US" sz="16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7"/>
                        </a:rPr>
                        <a:t>()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/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</a:b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返回字典dict的浅表副本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9731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3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sng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8"/>
                        </a:rPr>
                        <a:t>dict.fromkeys</a:t>
                      </a:r>
                      <a:r>
                        <a:rPr lang="en-US" sz="16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8"/>
                        </a:rPr>
                        <a:t>()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/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</a:b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创建一个新的字典，设置键为seq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和值为value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1195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4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sng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9"/>
                        </a:rPr>
                        <a:t>dict.get</a:t>
                      </a:r>
                      <a:r>
                        <a:rPr lang="en-US" sz="16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9"/>
                        </a:rPr>
                        <a:t>(key, default=None)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/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</a:b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对于键key，返回键，如果不是在字典的值或默认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1195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5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10"/>
                        </a:rPr>
                        <a:t>dict.has_key(key)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/>
                      </a:r>
                      <a:b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</a:br>
                      <a:r>
                        <a:rPr lang="en-US" sz="16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如果在字典dict中存在键key，则返回true，否则返回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 false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09731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6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600" u="sng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11"/>
                        </a:rPr>
                        <a:t>dict.items</a:t>
                      </a:r>
                      <a:r>
                        <a:rPr lang="en-US" altLang="zh-CN" sz="16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11"/>
                        </a:rPr>
                        <a:t>()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/>
                      </a:r>
                      <a:b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</a:b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返回字典的（键，值）元组对的列表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09731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7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sz="16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12"/>
                        </a:rPr>
                        <a:t>dict.keys()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/>
                      </a:r>
                      <a:b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</a:br>
                      <a:r>
                        <a:rPr lang="zh-CN" altLang="en-US" sz="16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返回字典的键的列表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82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条件判断和</a:t>
            </a:r>
            <a:r>
              <a:rPr lang="zh-CN" altLang="en-US" dirty="0" smtClean="0"/>
              <a:t>循环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 = 3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age &gt;= 18: </a:t>
            </a:r>
            <a:endParaRPr lang="en-US" dirty="0" smtClean="0"/>
          </a:p>
          <a:p>
            <a:pPr marL="0" indent="0">
              <a:buNone/>
            </a:pPr>
            <a:r>
              <a:rPr lang="zh-CN" altLang="en-US" b="1" dirty="0" smtClean="0"/>
              <a:t>    </a:t>
            </a: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/>
              <a:t>'adult' 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elif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age &gt;= 6: </a:t>
            </a:r>
            <a:endParaRPr lang="en-US" dirty="0" smtClean="0"/>
          </a:p>
          <a:p>
            <a:pPr marL="0" indent="0">
              <a:buNone/>
            </a:pPr>
            <a:r>
              <a:rPr lang="zh-CN" altLang="en-US" b="1" dirty="0" smtClean="0"/>
              <a:t>    </a:t>
            </a: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/>
              <a:t>'teenager'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else</a:t>
            </a:r>
            <a:r>
              <a:rPr lang="en-US" dirty="0"/>
              <a:t>: </a:t>
            </a:r>
            <a:endParaRPr lang="en-US" dirty="0" smtClean="0"/>
          </a:p>
          <a:p>
            <a:pPr marL="0" indent="0">
              <a:buNone/>
            </a:pPr>
            <a:r>
              <a:rPr lang="zh-CN" altLang="en-US" b="1" dirty="0"/>
              <a:t> </a:t>
            </a:r>
            <a:r>
              <a:rPr lang="zh-CN" altLang="en-US" b="1" dirty="0" smtClean="0"/>
              <a:t>   </a:t>
            </a: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/>
              <a:t>'kid'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sum = 0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for</a:t>
            </a:r>
            <a:r>
              <a:rPr lang="en-US" dirty="0" smtClean="0"/>
              <a:t> </a:t>
            </a:r>
            <a:r>
              <a:rPr lang="en-US" dirty="0"/>
              <a:t>x </a:t>
            </a:r>
            <a:r>
              <a:rPr lang="en-US" b="1" dirty="0"/>
              <a:t>in</a:t>
            </a:r>
            <a:r>
              <a:rPr lang="en-US" dirty="0"/>
              <a:t> [1, 2, 3, 4, 5, 6, 7, 8, 9, 10]: </a:t>
            </a:r>
            <a:endParaRPr lang="en-US" dirty="0" smtClean="0"/>
          </a:p>
          <a:p>
            <a:pPr marL="0" indent="0">
              <a:buNone/>
            </a:pPr>
            <a:r>
              <a:rPr lang="zh-CN" altLang="en-US" dirty="0" smtClean="0"/>
              <a:t>    </a:t>
            </a:r>
            <a:r>
              <a:rPr lang="en-US" dirty="0" smtClean="0"/>
              <a:t>sum </a:t>
            </a:r>
            <a:r>
              <a:rPr lang="en-US" dirty="0"/>
              <a:t>= sum + x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sum</a:t>
            </a:r>
          </a:p>
          <a:p>
            <a:pPr marL="0" indent="0">
              <a:buNone/>
            </a:pPr>
            <a:r>
              <a:rPr lang="en-US" dirty="0"/>
              <a:t>sum = 0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for</a:t>
            </a:r>
            <a:r>
              <a:rPr lang="en-US" dirty="0" smtClean="0"/>
              <a:t> </a:t>
            </a:r>
            <a:r>
              <a:rPr lang="en-US" dirty="0"/>
              <a:t>x </a:t>
            </a:r>
            <a:r>
              <a:rPr lang="en-US" b="1" dirty="0"/>
              <a:t>in</a:t>
            </a:r>
            <a:r>
              <a:rPr lang="en-US" dirty="0"/>
              <a:t> range(101</a:t>
            </a:r>
            <a:r>
              <a:rPr lang="en-US" dirty="0" smtClean="0"/>
              <a:t>):</a:t>
            </a:r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</a:t>
            </a:r>
            <a:r>
              <a:rPr lang="en-US" dirty="0" smtClean="0"/>
              <a:t>sum </a:t>
            </a:r>
            <a:r>
              <a:rPr lang="en-US" dirty="0"/>
              <a:t>= sum + x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/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134656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条件判断和</a:t>
            </a:r>
            <a:r>
              <a:rPr lang="zh-CN" altLang="en-US" dirty="0" smtClean="0"/>
              <a:t>循环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98095" y="1846217"/>
            <a:ext cx="5181600" cy="39910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sum </a:t>
            </a:r>
            <a:r>
              <a:rPr lang="en-US" dirty="0"/>
              <a:t>= 0 n = 99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while</a:t>
            </a:r>
            <a:r>
              <a:rPr lang="en-US" dirty="0" smtClean="0"/>
              <a:t> </a:t>
            </a:r>
            <a:r>
              <a:rPr lang="en-US" dirty="0"/>
              <a:t>n &gt; 0: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sum </a:t>
            </a:r>
            <a:r>
              <a:rPr lang="en-US" dirty="0"/>
              <a:t>= sum + 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n </a:t>
            </a:r>
            <a:r>
              <a:rPr lang="en-US" dirty="0"/>
              <a:t>= n - 2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sum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6217"/>
            <a:ext cx="5181600" cy="3991020"/>
          </a:xfrm>
        </p:spPr>
        <p:txBody>
          <a:bodyPr/>
          <a:lstStyle/>
          <a:p>
            <a:r>
              <a:rPr lang="zh-CN" altLang="en-US" dirty="0"/>
              <a:t>第二种循环是</a:t>
            </a:r>
            <a:r>
              <a:rPr lang="en-US" altLang="zh-CN" dirty="0"/>
              <a:t>while</a:t>
            </a:r>
            <a:r>
              <a:rPr lang="zh-CN" altLang="en-US" dirty="0"/>
              <a:t>循环，只要条件满足，就不断循环，条件不满足时退出循环。比如我们要计算</a:t>
            </a:r>
            <a:r>
              <a:rPr lang="en-US" altLang="zh-CN" dirty="0"/>
              <a:t>100</a:t>
            </a:r>
            <a:r>
              <a:rPr lang="zh-CN" altLang="en-US" dirty="0"/>
              <a:t>以内所有奇数之和，可以用</a:t>
            </a:r>
            <a:r>
              <a:rPr lang="en-US" altLang="zh-CN" dirty="0"/>
              <a:t>while</a:t>
            </a:r>
            <a:r>
              <a:rPr lang="zh-CN" altLang="en-US" dirty="0"/>
              <a:t>循环实现：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zh-CN" altLang="en-US" dirty="0"/>
              <a:t>循环内部变量</a:t>
            </a:r>
            <a:r>
              <a:rPr lang="en-US" altLang="zh-CN" dirty="0"/>
              <a:t>n</a:t>
            </a:r>
            <a:r>
              <a:rPr lang="zh-CN" altLang="en-US" dirty="0"/>
              <a:t>不断自减，直到变为</a:t>
            </a:r>
            <a:r>
              <a:rPr lang="en-US" altLang="zh-CN" dirty="0"/>
              <a:t>-1</a:t>
            </a:r>
            <a:r>
              <a:rPr lang="zh-CN" altLang="en-US" dirty="0"/>
              <a:t>时，不再满足</a:t>
            </a:r>
            <a:r>
              <a:rPr lang="en-US" altLang="zh-CN" dirty="0"/>
              <a:t>while</a:t>
            </a:r>
            <a:r>
              <a:rPr lang="zh-CN" altLang="en-US" dirty="0"/>
              <a:t>条件，循环退出。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循环 小结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1998653"/>
              </p:ext>
            </p:extLst>
          </p:nvPr>
        </p:nvGraphicFramePr>
        <p:xfrm>
          <a:off x="838200" y="1586639"/>
          <a:ext cx="5181600" cy="4404258"/>
        </p:xfrm>
        <a:graphic>
          <a:graphicData uri="http://schemas.openxmlformats.org/drawingml/2006/table">
            <a:tbl>
              <a:tblPr/>
              <a:tblGrid>
                <a:gridCol w="14526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28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81233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循环类型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描述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91747">
                <a:tc>
                  <a:txBody>
                    <a:bodyPr/>
                    <a:lstStyle/>
                    <a:p>
                      <a:pPr fontAlgn="t"/>
                      <a:r>
                        <a:rPr lang="en-US" sz="2400" u="sng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2" tooltip="WHILE loop in Python"/>
                        </a:rPr>
                        <a:t>while循环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重复一个或一组声明语句，当给定的条件为真。它测试的条件在执行循环体之前。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23603">
                <a:tc>
                  <a:txBody>
                    <a:bodyPr/>
                    <a:lstStyle/>
                    <a:p>
                      <a:pPr fontAlgn="t"/>
                      <a:r>
                        <a:rPr lang="en-US" sz="2400" u="sng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3" tooltip="FOR loop in Python"/>
                        </a:rPr>
                        <a:t>for循环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执行的语句多次的顺序，它管理循环变量的代码。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07675"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u="sng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4" tooltip="nested loops in Python"/>
                        </a:rPr>
                        <a:t>内嵌循环</a:t>
                      </a:r>
                      <a:endParaRPr lang="zh-CN" altLang="en-US" sz="240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您可以使用一个或多个循环内部，使用任何while在do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..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while循环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。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36160155"/>
              </p:ext>
            </p:extLst>
          </p:nvPr>
        </p:nvGraphicFramePr>
        <p:xfrm>
          <a:off x="6172200" y="1586639"/>
          <a:ext cx="5181600" cy="4404258"/>
        </p:xfrm>
        <a:graphic>
          <a:graphicData uri="http://schemas.openxmlformats.org/drawingml/2006/table">
            <a:tbl>
              <a:tblPr/>
              <a:tblGrid>
                <a:gridCol w="14526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28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27208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控制语句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描述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11840">
                <a:tc>
                  <a:txBody>
                    <a:bodyPr/>
                    <a:lstStyle/>
                    <a:p>
                      <a:pPr fontAlgn="t"/>
                      <a:r>
                        <a:rPr lang="en-US" sz="2400" u="sng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5" tooltip="break statement in Python"/>
                        </a:rPr>
                        <a:t>break语句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终止循环语句并将执行立即循环下面的语句。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32605">
                <a:tc>
                  <a:txBody>
                    <a:bodyPr/>
                    <a:lstStyle/>
                    <a:p>
                      <a:pPr fontAlgn="t"/>
                      <a:r>
                        <a:rPr lang="en-US" sz="2400" u="sng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6" tooltip="continue statement in Python"/>
                        </a:rPr>
                        <a:t>continue语句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导致循环跳过循环体的其余部分，并立即重新测试其状态重申之前状态位置。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32605">
                <a:tc>
                  <a:txBody>
                    <a:bodyPr/>
                    <a:lstStyle/>
                    <a:p>
                      <a:pPr fontAlgn="t"/>
                      <a:r>
                        <a:rPr lang="en-US" sz="2400" u="sng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7" tooltip="pass statement in Python"/>
                        </a:rPr>
                        <a:t>pass语句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在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Python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中的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pass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语句使用当语句要求不希望任何命令或代码来执行。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4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我们以自定义一个求绝对值的my_abs函数为例</a:t>
            </a:r>
            <a:r>
              <a:rPr lang="en-US" dirty="0"/>
              <a:t>：</a:t>
            </a:r>
          </a:p>
          <a:p>
            <a:pPr marL="0" indent="0">
              <a:buNone/>
            </a:pPr>
            <a:r>
              <a:rPr lang="en-US" b="1" dirty="0" err="1"/>
              <a:t>def</a:t>
            </a:r>
            <a:r>
              <a:rPr lang="en-US" dirty="0"/>
              <a:t> </a:t>
            </a:r>
            <a:r>
              <a:rPr lang="en-US" b="1" dirty="0" err="1"/>
              <a:t>my_abs</a:t>
            </a:r>
            <a:r>
              <a:rPr lang="en-US" dirty="0"/>
              <a:t>(x):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dirty="0"/>
              <a:t>x &gt;= 0: </a:t>
            </a:r>
            <a:endParaRPr lang="en-US" dirty="0" smtClean="0"/>
          </a:p>
          <a:p>
            <a:pPr marL="914400" lvl="2" indent="0">
              <a:buNone/>
            </a:pPr>
            <a:r>
              <a:rPr lang="en-US" b="1" dirty="0" smtClean="0"/>
              <a:t>return</a:t>
            </a:r>
            <a:r>
              <a:rPr lang="en-US" dirty="0" smtClean="0"/>
              <a:t> </a:t>
            </a:r>
            <a:r>
              <a:rPr lang="en-US" dirty="0"/>
              <a:t>x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/>
              <a:t>else</a:t>
            </a:r>
            <a:r>
              <a:rPr lang="en-US" dirty="0"/>
              <a:t>: </a:t>
            </a:r>
            <a:endParaRPr lang="en-US" dirty="0" smtClean="0"/>
          </a:p>
          <a:p>
            <a:pPr marL="914400" lvl="2" indent="0">
              <a:buNone/>
            </a:pPr>
            <a:r>
              <a:rPr lang="en-US" b="1" dirty="0" smtClean="0"/>
              <a:t>return</a:t>
            </a:r>
            <a:r>
              <a:rPr lang="en-US" dirty="0" smtClean="0"/>
              <a:t> –x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925131"/>
          </a:xfrm>
        </p:spPr>
        <p:txBody>
          <a:bodyPr>
            <a:normAutofit fontScale="92500" lnSpcReduction="20000"/>
          </a:bodyPr>
          <a:lstStyle/>
          <a:p>
            <a:pPr>
              <a:buFont typeface="Arial" charset="0"/>
              <a:buChar char="•"/>
            </a:pPr>
            <a:r>
              <a:rPr lang="zh-CN" altLang="en-US" dirty="0" smtClean="0"/>
              <a:t>参数默认值，实现函数重载</a:t>
            </a:r>
            <a:endParaRPr lang="en-US" dirty="0" smtClean="0"/>
          </a:p>
          <a:p>
            <a:pPr marL="0" indent="0">
              <a:buNone/>
            </a:pPr>
            <a:r>
              <a:rPr lang="en-US" altLang="zh-CN" b="1" dirty="0" err="1" smtClean="0"/>
              <a:t>def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register(name,</a:t>
            </a:r>
            <a:r>
              <a:rPr lang="zh-CN" altLang="en-US" b="1" dirty="0" smtClean="0"/>
              <a:t> 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	</a:t>
            </a:r>
            <a:r>
              <a:rPr lang="en-US" altLang="zh-CN" b="1" dirty="0" smtClean="0"/>
              <a:t>	age=18,</a:t>
            </a:r>
          </a:p>
          <a:p>
            <a:pPr marL="0" indent="0">
              <a:buNone/>
            </a:pPr>
            <a:r>
              <a:rPr lang="en-US" altLang="zh-CN" b="1" dirty="0"/>
              <a:t>	</a:t>
            </a:r>
            <a:r>
              <a:rPr lang="en-US" altLang="zh-CN" b="1" dirty="0" smtClean="0"/>
              <a:t>	place=‘</a:t>
            </a:r>
            <a:r>
              <a:rPr lang="en-US" altLang="zh-CN" b="1" dirty="0" err="1" smtClean="0"/>
              <a:t>beijing</a:t>
            </a:r>
            <a:r>
              <a:rPr lang="en-US" altLang="zh-CN" b="1" dirty="0" smtClean="0"/>
              <a:t>’):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age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altLang="zh-CN" dirty="0" smtClean="0"/>
              <a:t>print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altLang="zh-CN" dirty="0" smtClean="0"/>
              <a:t>#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/>
              <a:t>def</a:t>
            </a:r>
            <a:r>
              <a:rPr lang="en-US" dirty="0" smtClean="0"/>
              <a:t> </a:t>
            </a:r>
            <a:r>
              <a:rPr lang="en-US" b="1" dirty="0" smtClean="0"/>
              <a:t>enroll</a:t>
            </a:r>
            <a:r>
              <a:rPr lang="en-US" dirty="0" smtClean="0"/>
              <a:t>(name,</a:t>
            </a:r>
            <a:r>
              <a:rPr lang="zh-CN" altLang="en-US" dirty="0" smtClean="0"/>
              <a:t> </a:t>
            </a:r>
            <a:r>
              <a:rPr lang="en-US" dirty="0" smtClean="0"/>
              <a:t>gender</a:t>
            </a:r>
            <a:r>
              <a:rPr lang="en-US" altLang="zh-CN" dirty="0" smtClean="0"/>
              <a:t>=‘female’</a:t>
            </a:r>
            <a:r>
              <a:rPr lang="en-US" dirty="0" smtClean="0"/>
              <a:t>):</a:t>
            </a:r>
          </a:p>
          <a:p>
            <a:pPr marL="457200" lvl="1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/>
              <a:t>'name:', name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/>
              <a:t>'gender:', </a:t>
            </a:r>
            <a:r>
              <a:rPr lang="en-US" dirty="0" smtClean="0"/>
              <a:t>gender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225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匿名函数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02269" cy="4351338"/>
          </a:xfrm>
        </p:spPr>
        <p:txBody>
          <a:bodyPr/>
          <a:lstStyle/>
          <a:p>
            <a:r>
              <a:rPr lang="en-US" smtClean="0"/>
              <a:t>lambda函数的语法仅包含单个语句，如下：</a:t>
            </a:r>
          </a:p>
          <a:p>
            <a:r>
              <a:rPr lang="en-US" smtClean="0"/>
              <a:t>lambda [arg1 [,arg2,.....argn]]:expression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40469" y="1825625"/>
            <a:ext cx="681333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# Function definition is here </a:t>
            </a:r>
          </a:p>
          <a:p>
            <a:pPr marL="0" indent="0">
              <a:buNone/>
            </a:pPr>
            <a:r>
              <a:rPr lang="en-US" dirty="0" smtClean="0"/>
              <a:t>sum = </a:t>
            </a:r>
            <a:r>
              <a:rPr lang="en-US" dirty="0" smtClean="0">
                <a:solidFill>
                  <a:srgbClr val="FF0000"/>
                </a:solidFill>
              </a:rPr>
              <a:t>lambda</a:t>
            </a:r>
            <a:r>
              <a:rPr lang="en-US" dirty="0" smtClean="0"/>
              <a:t> arg1, arg2: arg1 + arg2; </a:t>
            </a:r>
          </a:p>
          <a:p>
            <a:pPr marL="0" indent="0">
              <a:buNone/>
            </a:pPr>
            <a:r>
              <a:rPr lang="en-US" dirty="0" smtClean="0"/>
              <a:t># Now you can call sum as a function </a:t>
            </a:r>
          </a:p>
          <a:p>
            <a:pPr marL="0" indent="0">
              <a:buNone/>
            </a:pPr>
            <a:r>
              <a:rPr lang="en-US" dirty="0" smtClean="0"/>
              <a:t>print "Value of total : ", sum( 10, 20 ) </a:t>
            </a:r>
          </a:p>
          <a:p>
            <a:pPr marL="0" indent="0">
              <a:buNone/>
            </a:pPr>
            <a:r>
              <a:rPr lang="en-US" dirty="0" smtClean="0"/>
              <a:t>print "Value of total : ", sum( 20, 20 )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Value of total : 30 </a:t>
            </a:r>
          </a:p>
          <a:p>
            <a:pPr marL="0" indent="0">
              <a:buNone/>
            </a:pPr>
            <a:r>
              <a:rPr lang="en-US" dirty="0" smtClean="0"/>
              <a:t>Value of total : 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20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实践（开发）环境说明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07623" cy="4351338"/>
          </a:xfrm>
        </p:spPr>
        <p:txBody>
          <a:bodyPr/>
          <a:lstStyle/>
          <a:p>
            <a:pPr algn="just"/>
            <a:r>
              <a:rPr lang="zh-CN" altLang="en-US" dirty="0"/>
              <a:t>本次培训使用的是运行在虚拟机（</a:t>
            </a:r>
            <a:r>
              <a:rPr lang="en-US" altLang="zh-CN" dirty="0"/>
              <a:t>VMware</a:t>
            </a:r>
            <a:r>
              <a:rPr lang="zh-CN" altLang="en-US" dirty="0"/>
              <a:t>）上的</a:t>
            </a:r>
            <a:r>
              <a:rPr lang="en-US" altLang="zh-CN" dirty="0"/>
              <a:t>Ubuntu</a:t>
            </a:r>
            <a:r>
              <a:rPr lang="zh-CN" altLang="en-US" dirty="0"/>
              <a:t> </a:t>
            </a:r>
            <a:r>
              <a:rPr lang="en-US" altLang="zh-CN" dirty="0"/>
              <a:t>16.04</a:t>
            </a:r>
            <a:r>
              <a:rPr lang="zh-CN" altLang="en-US" dirty="0"/>
              <a:t>镜像，镜像中已经配置好了所有的环境，安装好了所需要的软件和工具</a:t>
            </a:r>
            <a:endParaRPr lang="en-US" altLang="zh-CN" dirty="0"/>
          </a:p>
          <a:p>
            <a:pPr algn="just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43" y="4001294"/>
            <a:ext cx="4002936" cy="2414815"/>
          </a:xfrm>
          <a:prstGeom prst="rect">
            <a:avLst/>
          </a:prstGeom>
        </p:spPr>
      </p:pic>
      <p:pic>
        <p:nvPicPr>
          <p:cNvPr id="5" name="内容占位符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29" y="2142148"/>
            <a:ext cx="5739924" cy="346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异常处理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2607" y="1776549"/>
            <a:ext cx="7535917" cy="457980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这里是try</a:t>
            </a:r>
            <a:r>
              <a:rPr lang="en-US" dirty="0"/>
              <a:t>....except...else 块的简单语法：</a:t>
            </a:r>
          </a:p>
          <a:p>
            <a:pPr marL="0" indent="0">
              <a:buNone/>
            </a:pPr>
            <a:r>
              <a:rPr lang="en-US" dirty="0"/>
              <a:t>try: </a:t>
            </a:r>
            <a:endParaRPr lang="en-US" dirty="0" smtClean="0"/>
          </a:p>
          <a:p>
            <a:pPr marL="457200" lvl="1" indent="0">
              <a:buNone/>
            </a:pPr>
            <a:r>
              <a:rPr lang="en-US" altLang="zh-CN" dirty="0" smtClean="0"/>
              <a:t>#</a:t>
            </a:r>
            <a:r>
              <a:rPr lang="en-US" dirty="0" smtClean="0"/>
              <a:t>You </a:t>
            </a:r>
            <a:r>
              <a:rPr lang="en-US" dirty="0"/>
              <a:t>do your operations here</a:t>
            </a:r>
            <a:r>
              <a:rPr lang="en-US" dirty="0" smtClean="0"/>
              <a:t>;</a:t>
            </a:r>
          </a:p>
          <a:p>
            <a:pPr marL="0" indent="0">
              <a:buNone/>
            </a:pPr>
            <a:r>
              <a:rPr lang="en-US" dirty="0" smtClean="0"/>
              <a:t>except </a:t>
            </a:r>
            <a:r>
              <a:rPr lang="en-US" i="1" dirty="0" smtClean="0"/>
              <a:t>Exception I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altLang="zh-CN" dirty="0"/>
              <a:t>#</a:t>
            </a:r>
            <a:r>
              <a:rPr lang="en-US" dirty="0" smtClean="0"/>
              <a:t>If </a:t>
            </a:r>
            <a:r>
              <a:rPr lang="en-US" dirty="0"/>
              <a:t>there is </a:t>
            </a:r>
            <a:r>
              <a:rPr lang="en-US" dirty="0" smtClean="0"/>
              <a:t>Exception I</a:t>
            </a:r>
            <a:r>
              <a:rPr lang="en-US" dirty="0"/>
              <a:t>, then execute this block.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except </a:t>
            </a:r>
            <a:r>
              <a:rPr lang="en-US" i="1" dirty="0" smtClean="0"/>
              <a:t>Exception II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altLang="zh-CN" dirty="0"/>
              <a:t>#</a:t>
            </a:r>
            <a:r>
              <a:rPr lang="en-US" dirty="0" smtClean="0"/>
              <a:t>If </a:t>
            </a:r>
            <a:r>
              <a:rPr lang="en-US" dirty="0"/>
              <a:t>there is </a:t>
            </a:r>
            <a:r>
              <a:rPr lang="en-US" dirty="0" smtClean="0"/>
              <a:t>Exception II</a:t>
            </a:r>
            <a:r>
              <a:rPr lang="en-US" dirty="0"/>
              <a:t>, then execute this </a:t>
            </a:r>
            <a:r>
              <a:rPr lang="en-US" dirty="0" smtClean="0"/>
              <a:t>block.</a:t>
            </a:r>
          </a:p>
          <a:p>
            <a:pPr marL="0" indent="0">
              <a:buNone/>
            </a:pPr>
            <a:r>
              <a:rPr lang="en-US" dirty="0" smtClean="0"/>
              <a:t>else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If </a:t>
            </a:r>
            <a:r>
              <a:rPr lang="en-US" dirty="0"/>
              <a:t>there is no exception then execute this block. </a:t>
            </a:r>
            <a:endParaRPr lang="en-US" dirty="0" smtClean="0"/>
          </a:p>
          <a:p>
            <a:r>
              <a:rPr lang="zh-CN" altLang="en-US" dirty="0"/>
              <a:t>这里是简单的例子，这将打开一个文件并写入内容的文件中并移出正常</a:t>
            </a:r>
            <a:r>
              <a:rPr lang="zh-CN" altLang="en-US" dirty="0" smtClean="0"/>
              <a:t>：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98524" y="1776549"/>
            <a:ext cx="3936124" cy="43562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try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fh</a:t>
            </a:r>
            <a:r>
              <a:rPr lang="en-US" dirty="0" smtClean="0"/>
              <a:t> </a:t>
            </a:r>
            <a:r>
              <a:rPr lang="en-US" dirty="0"/>
              <a:t>= open("</a:t>
            </a:r>
            <a:r>
              <a:rPr lang="en-US" dirty="0" err="1"/>
              <a:t>testfile</a:t>
            </a:r>
            <a:r>
              <a:rPr lang="en-US" dirty="0"/>
              <a:t>", "w")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fh.write</a:t>
            </a:r>
            <a:r>
              <a:rPr lang="en-US" dirty="0"/>
              <a:t>("This is my test file for exception handling!!")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except </a:t>
            </a:r>
            <a:r>
              <a:rPr lang="en-US" dirty="0" err="1"/>
              <a:t>IOError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print </a:t>
            </a:r>
            <a:r>
              <a:rPr lang="en-US" dirty="0"/>
              <a:t>"Error: can't find file or read data"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else</a:t>
            </a:r>
            <a:r>
              <a:rPr lang="en-US" dirty="0"/>
              <a:t>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print </a:t>
            </a:r>
            <a:r>
              <a:rPr lang="en-US" dirty="0"/>
              <a:t>"Written content in the file successfully"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err="1" smtClean="0"/>
              <a:t>fh.close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2949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更多的例子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90687"/>
            <a:ext cx="10876722" cy="451132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err="1"/>
              <a:t>xs</a:t>
            </a:r>
            <a:r>
              <a:rPr lang="en-US" dirty="0"/>
              <a:t> </a:t>
            </a:r>
            <a:r>
              <a:rPr lang="en-US" b="1" dirty="0"/>
              <a:t>=</a:t>
            </a:r>
            <a:r>
              <a:rPr lang="en-US" dirty="0"/>
              <a:t> [3, 1, 2] </a:t>
            </a:r>
            <a:r>
              <a:rPr lang="en-US" dirty="0" smtClean="0"/>
              <a:t>		</a:t>
            </a:r>
            <a:r>
              <a:rPr lang="en-US" i="1" dirty="0" smtClean="0"/>
              <a:t># </a:t>
            </a:r>
            <a:r>
              <a:rPr lang="en-US" i="1" dirty="0"/>
              <a:t>Create a list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 err="1"/>
              <a:t>xs</a:t>
            </a:r>
            <a:r>
              <a:rPr lang="en-US" dirty="0"/>
              <a:t>, </a:t>
            </a:r>
            <a:r>
              <a:rPr lang="en-US" dirty="0" err="1"/>
              <a:t>xs</a:t>
            </a:r>
            <a:r>
              <a:rPr lang="en-US" dirty="0"/>
              <a:t>[2] </a:t>
            </a:r>
            <a:r>
              <a:rPr lang="en-US" dirty="0" smtClean="0"/>
              <a:t>		</a:t>
            </a:r>
            <a:r>
              <a:rPr lang="en-US" i="1" dirty="0" smtClean="0"/>
              <a:t># </a:t>
            </a:r>
            <a:r>
              <a:rPr lang="en-US" i="1" dirty="0"/>
              <a:t>Prints "[3, 1, 2] 2"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 err="1"/>
              <a:t>xs</a:t>
            </a:r>
            <a:r>
              <a:rPr lang="en-US" dirty="0"/>
              <a:t>[</a:t>
            </a:r>
            <a:r>
              <a:rPr lang="en-US" b="1" dirty="0"/>
              <a:t>-</a:t>
            </a:r>
            <a:r>
              <a:rPr lang="en-US" dirty="0"/>
              <a:t>1] </a:t>
            </a:r>
            <a:r>
              <a:rPr lang="en-US" dirty="0" smtClean="0"/>
              <a:t>		</a:t>
            </a:r>
            <a:r>
              <a:rPr lang="en-US" i="1" dirty="0" smtClean="0"/>
              <a:t># </a:t>
            </a:r>
            <a:r>
              <a:rPr lang="en-US" i="1" dirty="0"/>
              <a:t>Negative indices count from the end of the list; prints "2"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xs</a:t>
            </a:r>
            <a:r>
              <a:rPr lang="en-US" dirty="0" smtClean="0"/>
              <a:t>[2</a:t>
            </a:r>
            <a:r>
              <a:rPr lang="en-US" dirty="0"/>
              <a:t>] </a:t>
            </a:r>
            <a:r>
              <a:rPr lang="en-US" b="1" dirty="0"/>
              <a:t>=</a:t>
            </a:r>
            <a:r>
              <a:rPr lang="en-US" dirty="0"/>
              <a:t> 'foo' </a:t>
            </a:r>
            <a:r>
              <a:rPr lang="en-US" dirty="0" smtClean="0"/>
              <a:t>		</a:t>
            </a:r>
            <a:r>
              <a:rPr lang="en-US" i="1" dirty="0" smtClean="0"/>
              <a:t># </a:t>
            </a:r>
            <a:r>
              <a:rPr lang="en-US" i="1" dirty="0"/>
              <a:t>Lists can contain elements of different types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 err="1"/>
              <a:t>xs</a:t>
            </a:r>
            <a:r>
              <a:rPr lang="en-US" dirty="0"/>
              <a:t> </a:t>
            </a:r>
            <a:r>
              <a:rPr lang="en-US" dirty="0" smtClean="0"/>
              <a:t>		</a:t>
            </a:r>
            <a:r>
              <a:rPr lang="en-US" i="1" dirty="0" smtClean="0"/>
              <a:t># </a:t>
            </a:r>
            <a:r>
              <a:rPr lang="en-US" i="1" dirty="0"/>
              <a:t>Prints "[3, 1, 'foo']"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xs</a:t>
            </a:r>
            <a:r>
              <a:rPr lang="en-US" b="1" dirty="0" err="1" smtClean="0"/>
              <a:t>.</a:t>
            </a:r>
            <a:r>
              <a:rPr lang="en-US" dirty="0" err="1" smtClean="0"/>
              <a:t>append</a:t>
            </a:r>
            <a:r>
              <a:rPr lang="en-US" dirty="0"/>
              <a:t>('bar') </a:t>
            </a:r>
            <a:r>
              <a:rPr lang="en-US" dirty="0" smtClean="0"/>
              <a:t>	</a:t>
            </a:r>
            <a:r>
              <a:rPr lang="en-US" i="1" dirty="0" smtClean="0"/>
              <a:t># </a:t>
            </a:r>
            <a:r>
              <a:rPr lang="en-US" i="1" dirty="0"/>
              <a:t>Add a new element to the end of the list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 err="1"/>
              <a:t>xs</a:t>
            </a:r>
            <a:r>
              <a:rPr lang="en-US" dirty="0"/>
              <a:t> </a:t>
            </a:r>
            <a:r>
              <a:rPr lang="en-US" dirty="0" smtClean="0"/>
              <a:t>		</a:t>
            </a:r>
            <a:r>
              <a:rPr lang="en-US" i="1" dirty="0" smtClean="0"/>
              <a:t># </a:t>
            </a:r>
            <a:r>
              <a:rPr lang="en-US" i="1" dirty="0"/>
              <a:t>Prints "[3, 1, 'foo', 'bar']"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x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err="1"/>
              <a:t>xs</a:t>
            </a:r>
            <a:r>
              <a:rPr lang="en-US" b="1" dirty="0" err="1"/>
              <a:t>.</a:t>
            </a:r>
            <a:r>
              <a:rPr lang="en-US" dirty="0" err="1"/>
              <a:t>pop</a:t>
            </a:r>
            <a:r>
              <a:rPr lang="en-US" dirty="0"/>
              <a:t>() </a:t>
            </a:r>
            <a:r>
              <a:rPr lang="en-US" dirty="0" smtClean="0"/>
              <a:t>		</a:t>
            </a:r>
            <a:r>
              <a:rPr lang="en-US" i="1" dirty="0" smtClean="0"/>
              <a:t># </a:t>
            </a:r>
            <a:r>
              <a:rPr lang="en-US" i="1" dirty="0"/>
              <a:t>Remove and return the last element of the list</a:t>
            </a:r>
            <a:r>
              <a:rPr lang="en-US" dirty="0"/>
              <a:t>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/>
              <a:t>x, </a:t>
            </a:r>
            <a:r>
              <a:rPr lang="en-US" dirty="0" err="1"/>
              <a:t>xs</a:t>
            </a:r>
            <a:r>
              <a:rPr lang="en-US" dirty="0"/>
              <a:t> </a:t>
            </a:r>
            <a:r>
              <a:rPr lang="en-US" dirty="0" smtClean="0"/>
              <a:t>		</a:t>
            </a:r>
            <a:r>
              <a:rPr lang="en-US" i="1" dirty="0" smtClean="0"/>
              <a:t># </a:t>
            </a:r>
            <a:r>
              <a:rPr lang="en-US" i="1" dirty="0"/>
              <a:t>Prints "bar [3, 1, 'foo']"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72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更多的例子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46514"/>
            <a:ext cx="5181600" cy="413044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animals </a:t>
            </a:r>
            <a:r>
              <a:rPr lang="en-US" b="1" dirty="0"/>
              <a:t>=</a:t>
            </a:r>
            <a:r>
              <a:rPr lang="en-US" dirty="0"/>
              <a:t> </a:t>
            </a:r>
            <a:r>
              <a:rPr lang="en-US" dirty="0" smtClean="0"/>
              <a:t>['cat</a:t>
            </a:r>
            <a:r>
              <a:rPr lang="en-US" dirty="0"/>
              <a:t>', 'dog', 'fish</a:t>
            </a:r>
            <a:r>
              <a:rPr lang="en-US" dirty="0" smtClean="0"/>
              <a:t>']</a:t>
            </a:r>
          </a:p>
          <a:p>
            <a:pPr marL="0" indent="0">
              <a:buNone/>
            </a:pPr>
            <a:r>
              <a:rPr lang="en-US" b="1" dirty="0" smtClean="0"/>
              <a:t>for</a:t>
            </a:r>
            <a:r>
              <a:rPr lang="en-US" dirty="0" smtClean="0"/>
              <a:t> </a:t>
            </a:r>
            <a:r>
              <a:rPr lang="en-US" dirty="0" err="1"/>
              <a:t>idx</a:t>
            </a:r>
            <a:r>
              <a:rPr lang="en-US" dirty="0"/>
              <a:t>, animal </a:t>
            </a:r>
            <a:r>
              <a:rPr lang="en-US" b="1" dirty="0"/>
              <a:t>in</a:t>
            </a:r>
            <a:r>
              <a:rPr lang="en-US" dirty="0"/>
              <a:t> enumerate(animals):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/>
              <a:t>'#%d: %s' </a:t>
            </a:r>
            <a:r>
              <a:rPr lang="en-US" b="1" dirty="0"/>
              <a:t>%</a:t>
            </a:r>
            <a:r>
              <a:rPr lang="en-US" dirty="0"/>
              <a:t> (</a:t>
            </a:r>
            <a:r>
              <a:rPr lang="en-US" dirty="0" err="1"/>
              <a:t>idx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1, animal)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# </a:t>
            </a:r>
            <a:r>
              <a:rPr lang="en-US" i="1" dirty="0"/>
              <a:t>Prints "#1: fish", "#2: dog", "#3: cat"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9800" y="2046514"/>
            <a:ext cx="5334000" cy="413044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 </a:t>
            </a:r>
            <a:r>
              <a:rPr lang="en-US" b="1" dirty="0"/>
              <a:t>=</a:t>
            </a:r>
            <a:r>
              <a:rPr lang="en-US" dirty="0"/>
              <a:t> {'person': 2, 'cat': 4, 'spider': 8}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for</a:t>
            </a:r>
            <a:r>
              <a:rPr lang="en-US" dirty="0" smtClean="0"/>
              <a:t> </a:t>
            </a:r>
            <a:r>
              <a:rPr lang="en-US" dirty="0"/>
              <a:t>animal </a:t>
            </a:r>
            <a:r>
              <a:rPr lang="en-US" b="1" dirty="0"/>
              <a:t>in</a:t>
            </a:r>
            <a:r>
              <a:rPr lang="en-US" dirty="0"/>
              <a:t> d: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legs </a:t>
            </a:r>
            <a:r>
              <a:rPr lang="en-US" b="1" dirty="0"/>
              <a:t>=</a:t>
            </a:r>
            <a:r>
              <a:rPr lang="en-US" dirty="0"/>
              <a:t> d[animal] </a:t>
            </a:r>
            <a:endParaRPr lang="en-US" dirty="0" smtClean="0"/>
          </a:p>
          <a:p>
            <a:pPr marL="457200" lvl="1" indent="0">
              <a:buNone/>
            </a:pPr>
            <a:r>
              <a:rPr lang="en-US" b="1" dirty="0" smtClean="0"/>
              <a:t>print</a:t>
            </a:r>
            <a:r>
              <a:rPr lang="en-US" dirty="0" smtClean="0"/>
              <a:t> </a:t>
            </a:r>
            <a:r>
              <a:rPr lang="en-US" dirty="0"/>
              <a:t>'A %s has %d legs' </a:t>
            </a:r>
            <a:r>
              <a:rPr lang="en-US" b="1" dirty="0"/>
              <a:t>%</a:t>
            </a:r>
            <a:r>
              <a:rPr lang="en-US" dirty="0"/>
              <a:t> (animal, legs) </a:t>
            </a: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# </a:t>
            </a:r>
            <a:r>
              <a:rPr lang="en-US" i="1" dirty="0"/>
              <a:t>Prints "A person has 2 legs", "A spider has 8 legs", "A cat has 4 legs"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随机数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208976"/>
              </p:ext>
            </p:extLst>
          </p:nvPr>
        </p:nvGraphicFramePr>
        <p:xfrm>
          <a:off x="1058260" y="1690688"/>
          <a:ext cx="10075479" cy="4764724"/>
        </p:xfrm>
        <a:graphic>
          <a:graphicData uri="http://schemas.openxmlformats.org/drawingml/2006/table">
            <a:tbl>
              <a:tblPr/>
              <a:tblGrid>
                <a:gridCol w="30742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0012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28095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函数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TW" altLang="en-US" sz="240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描述</a:t>
                      </a:r>
                    </a:p>
                  </a:txBody>
                  <a:tcPr marL="46264" marR="46264" marT="46264" marB="46264">
                    <a:lnL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3027">
                <a:tc>
                  <a:txBody>
                    <a:bodyPr/>
                    <a:lstStyle/>
                    <a:p>
                      <a:pPr fontAlgn="t"/>
                      <a:r>
                        <a:rPr lang="en-US" sz="24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2"/>
                        </a:rPr>
                        <a:t>choice(</a:t>
                      </a:r>
                      <a:r>
                        <a:rPr lang="en-US" sz="2400" u="sng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2"/>
                        </a:rPr>
                        <a:t>seq</a:t>
                      </a:r>
                      <a:r>
                        <a:rPr lang="en-US" sz="24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2"/>
                        </a:rPr>
                        <a:t>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从列表，元组或字符串随机项。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97992">
                <a:tc>
                  <a:txBody>
                    <a:bodyPr/>
                    <a:lstStyle/>
                    <a:p>
                      <a:pPr fontAlgn="t"/>
                      <a:r>
                        <a:rPr lang="en-US" sz="2400" u="sng" dirty="0" err="1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3"/>
                        </a:rPr>
                        <a:t>randrange</a:t>
                      </a:r>
                      <a:r>
                        <a:rPr lang="en-US" sz="24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3"/>
                        </a:rPr>
                        <a:t> ([start,] stop [,step])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从范围随机选择的元素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（开始值，结束值，步长）</a:t>
                      </a:r>
                      <a:endParaRPr lang="zh-CN" alt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3027">
                <a:tc>
                  <a:txBody>
                    <a:bodyPr/>
                    <a:lstStyle/>
                    <a:p>
                      <a:pPr fontAlgn="t"/>
                      <a:r>
                        <a:rPr lang="en-US" sz="2400" u="sng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4"/>
                        </a:rPr>
                        <a:t>random()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随机浮点数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r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，使得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0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是小于或等于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r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，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r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小于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1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76336">
                <a:tc>
                  <a:txBody>
                    <a:bodyPr/>
                    <a:lstStyle/>
                    <a:p>
                      <a:pPr fontAlgn="t"/>
                      <a:r>
                        <a:rPr lang="en-US" sz="2400" u="sng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5"/>
                        </a:rPr>
                        <a:t>seed([x])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设置生成随机数使用整数开始值。调用任何其他随机模块函数之前调用这个函数。返回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None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。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3027">
                <a:tc>
                  <a:txBody>
                    <a:bodyPr/>
                    <a:lstStyle/>
                    <a:p>
                      <a:pPr fontAlgn="t"/>
                      <a:r>
                        <a:rPr lang="en-US" sz="2400" u="sng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6"/>
                        </a:rPr>
                        <a:t>shuffle(lst)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随机化代替列表中的项。返回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None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。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33027">
                <a:tc>
                  <a:txBody>
                    <a:bodyPr/>
                    <a:lstStyle/>
                    <a:p>
                      <a:pPr fontAlgn="t"/>
                      <a:r>
                        <a:rPr lang="en-US" sz="2400" u="sng">
                          <a:solidFill>
                            <a:schemeClr val="tx1"/>
                          </a:solidFill>
                          <a:effectLst/>
                          <a:latin typeface="Open Sans" charset="0"/>
                          <a:hlinkClick r:id="rId7"/>
                        </a:rPr>
                        <a:t>uniform(x, y)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Open Sans" charset="0"/>
                      </a:endParaRP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随机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浮点数，大于等于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x</a:t>
                      </a:r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，小于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effectLst/>
                          <a:latin typeface="Open Sans" charset="0"/>
                        </a:rPr>
                        <a:t>y</a:t>
                      </a:r>
                    </a:p>
                  </a:txBody>
                  <a:tcPr marL="74023" marR="74023" marT="74023" marB="74023">
                    <a:lnL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67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自学与实践（</a:t>
            </a:r>
            <a:r>
              <a:rPr lang="zh-CN" altLang="en-US" dirty="0" smtClean="0"/>
              <a:t>课后</a:t>
            </a:r>
            <a:r>
              <a:rPr lang="zh-CN" altLang="en-US" dirty="0" smtClean="0"/>
              <a:t>实践</a:t>
            </a:r>
            <a:r>
              <a:rPr lang="zh-CN" altLang="en-US" dirty="0" smtClean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6591" y="1825625"/>
            <a:ext cx="5615609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接下来，请自学并进行简单的实践。</a:t>
            </a:r>
            <a:endParaRPr lang="en-US" altLang="zh-CN" dirty="0"/>
          </a:p>
          <a:p>
            <a:r>
              <a:rPr lang="zh-CN" altLang="en-US" dirty="0"/>
              <a:t>可以</a:t>
            </a:r>
            <a:r>
              <a:rPr lang="zh-CN" altLang="en-US" dirty="0" smtClean="0"/>
              <a:t>参考我们提供的小练习或者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www.runoob.com/python/python-tutorial.html</a:t>
            </a:r>
            <a:r>
              <a:rPr lang="zh-CN" altLang="en-US" dirty="0" smtClean="0"/>
              <a:t>或者</a:t>
            </a:r>
            <a:r>
              <a:rPr lang="zh-CN" altLang="en-US" dirty="0"/>
              <a:t>提供的</a:t>
            </a:r>
            <a:r>
              <a:rPr lang="en-US" altLang="zh-CN" dirty="0"/>
              <a:t>PDF</a:t>
            </a:r>
            <a:r>
              <a:rPr lang="zh-CN" altLang="en-US" dirty="0"/>
              <a:t>电子书。</a:t>
            </a:r>
            <a:endParaRPr lang="en-US" altLang="zh-CN" dirty="0"/>
          </a:p>
          <a:p>
            <a:r>
              <a:rPr lang="zh-CN" altLang="en-US" dirty="0"/>
              <a:t>目的：亲手实践，为接下来的工作做准备</a:t>
            </a:r>
            <a:r>
              <a:rPr lang="zh-CN" altLang="en-US" dirty="0" smtClean="0"/>
              <a:t>。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Python100</a:t>
            </a:r>
            <a:r>
              <a:rPr lang="zh-CN" altLang="en-US" dirty="0" smtClean="0"/>
              <a:t>例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www.runoob.com/python/python-100-examples.html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>
                <a:hlinkClick r:id="rId4"/>
              </a:rPr>
              <a:t>http://www.learnpython.org</a:t>
            </a:r>
            <a:r>
              <a:rPr lang="en-US" altLang="zh-CN" dirty="0" smtClean="0">
                <a:hlinkClick r:id="rId4"/>
              </a:rPr>
              <a:t>/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也可以用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实现一些简单的数据结构或者算法。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241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自学与实践（课后实践）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976845"/>
            <a:ext cx="10515600" cy="3860391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希望能够：</a:t>
            </a:r>
            <a:endParaRPr lang="en-US" altLang="zh-CN" dirty="0"/>
          </a:p>
          <a:p>
            <a:pPr lvl="1"/>
            <a:r>
              <a:rPr lang="zh-CN" altLang="en-US" dirty="0"/>
              <a:t>了解并运用几种数据类型</a:t>
            </a:r>
            <a:endParaRPr lang="en-US" altLang="zh-CN" dirty="0"/>
          </a:p>
          <a:p>
            <a:pPr lvl="1"/>
            <a:r>
              <a:rPr lang="zh-CN" altLang="en-US" dirty="0"/>
              <a:t>赋值操作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循环与判断</a:t>
            </a:r>
            <a:endParaRPr lang="en-US" altLang="zh-CN" dirty="0"/>
          </a:p>
          <a:p>
            <a:pPr lvl="1"/>
            <a:r>
              <a:rPr lang="zh-CN" altLang="en-US" dirty="0"/>
              <a:t>了解</a:t>
            </a:r>
            <a:r>
              <a:rPr lang="en-US" altLang="zh-CN" dirty="0"/>
              <a:t>List</a:t>
            </a:r>
            <a:r>
              <a:rPr lang="zh-CN" altLang="en-US" dirty="0"/>
              <a:t>，</a:t>
            </a:r>
            <a:r>
              <a:rPr lang="en-US" altLang="zh-CN" dirty="0"/>
              <a:t>Tuple</a:t>
            </a:r>
            <a:r>
              <a:rPr lang="zh-CN" altLang="en-US" dirty="0"/>
              <a:t>和</a:t>
            </a:r>
            <a:r>
              <a:rPr lang="en-US" altLang="zh-CN" dirty="0" err="1"/>
              <a:t>Dict</a:t>
            </a:r>
            <a:endParaRPr lang="en-US" altLang="zh-CN" dirty="0"/>
          </a:p>
          <a:p>
            <a:r>
              <a:rPr lang="zh-CN" altLang="en-US" dirty="0"/>
              <a:t>如果还有时间，可以了解更多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文件</a:t>
            </a:r>
            <a:r>
              <a:rPr lang="en-US" altLang="zh-CN" dirty="0" err="1" smtClean="0"/>
              <a:t>io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面向对象</a:t>
            </a:r>
            <a:endParaRPr lang="en-US" altLang="zh-CN" dirty="0"/>
          </a:p>
          <a:p>
            <a:r>
              <a:rPr lang="en-US" altLang="zh-CN" dirty="0"/>
              <a:t>Q&amp;A</a:t>
            </a:r>
            <a:r>
              <a:rPr lang="zh-CN" altLang="en-US" dirty="0" smtClean="0"/>
              <a:t>环节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8412540" y="265471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一定要注意编码问题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53400" y="3362632"/>
            <a:ext cx="2008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#encoding:utf-8</a:t>
            </a:r>
          </a:p>
          <a:p>
            <a:r>
              <a:rPr lang="en-US" altLang="zh-CN" dirty="0" smtClean="0"/>
              <a:t># -*-</a:t>
            </a:r>
            <a:r>
              <a:rPr lang="en-US" altLang="zh-CN" dirty="0"/>
              <a:t>coding:utf-8-*-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8153400" y="4531616"/>
            <a:ext cx="3020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import sys</a:t>
            </a:r>
          </a:p>
          <a:p>
            <a:r>
              <a:rPr lang="en-US" altLang="zh-CN" dirty="0"/>
              <a:t>reload(sys)</a:t>
            </a:r>
          </a:p>
          <a:p>
            <a:r>
              <a:rPr lang="en-US" altLang="zh-CN" dirty="0" err="1"/>
              <a:t>sys.setdefaultencoding</a:t>
            </a:r>
            <a:r>
              <a:rPr lang="en-US" altLang="zh-CN" dirty="0"/>
              <a:t>('utf-8')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545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小</a:t>
            </a:r>
            <a:r>
              <a:rPr lang="zh-CN" altLang="en-US" dirty="0"/>
              <a:t>练习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10</a:t>
            </a:r>
            <a:r>
              <a:rPr lang="zh-CN" altLang="en-US" dirty="0"/>
              <a:t>分钟）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220200" cy="4351338"/>
          </a:xfrm>
        </p:spPr>
        <p:txBody>
          <a:bodyPr/>
          <a:lstStyle/>
          <a:p>
            <a:r>
              <a:rPr lang="zh-CN" altLang="en-US" dirty="0" smtClean="0"/>
              <a:t>实现一个斐波那契数列函数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输入参数 </a:t>
            </a:r>
            <a:r>
              <a:rPr lang="en-US" altLang="zh-CN" dirty="0" smtClean="0"/>
              <a:t>n</a:t>
            </a:r>
          </a:p>
          <a:p>
            <a:pPr lvl="1"/>
            <a:r>
              <a:rPr lang="zh-CN" altLang="en-US" dirty="0" smtClean="0"/>
              <a:t>输出数列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例如：</a:t>
            </a:r>
            <a:r>
              <a:rPr lang="en-US" altLang="zh-CN" dirty="0" smtClean="0"/>
              <a:t>fib(10)</a:t>
            </a:r>
          </a:p>
          <a:p>
            <a:pPr lvl="1"/>
            <a:r>
              <a:rPr lang="zh-CN" altLang="en-US" dirty="0" smtClean="0"/>
              <a:t>输出：</a:t>
            </a:r>
            <a:r>
              <a:rPr lang="en-US" dirty="0"/>
              <a:t> [1, 1, 2, 3, 5, 8, 13, 21, 34, 55</a:t>
            </a:r>
            <a:r>
              <a:rPr lang="en-US" dirty="0" smtClean="0"/>
              <a:t>]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实现一个找到文本中最长句子的函数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输入文件名（文件内容为英文，词用空格间隔）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输出词个数最多的句子以及它的长度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注：请自行搜索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中如何进行文件和文本操作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911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小练习参考答案（发布版删除）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156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小练习参考</a:t>
            </a:r>
            <a:r>
              <a:rPr lang="zh-CN" altLang="en-US" dirty="0"/>
              <a:t>答案（发布版删除）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008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517" y="2811377"/>
            <a:ext cx="10515600" cy="1325563"/>
          </a:xfrm>
        </p:spPr>
        <p:txBody>
          <a:bodyPr/>
          <a:lstStyle/>
          <a:p>
            <a:r>
              <a:rPr lang="en-US" altLang="zh-CN" dirty="0" err="1" smtClean="0"/>
              <a:t>Numpy</a:t>
            </a:r>
            <a:r>
              <a:rPr lang="zh-CN" altLang="en-US" dirty="0" smtClean="0"/>
              <a:t>入门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0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</a:t>
            </a:r>
            <a:r>
              <a:rPr lang="zh-CN" altLang="en-US" dirty="0" smtClean="0"/>
              <a:t>系统配置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虚拟机软件使用</a:t>
            </a:r>
            <a:r>
              <a:rPr lang="en-US" altLang="zh-CN" dirty="0"/>
              <a:t>VMWare Player</a:t>
            </a:r>
            <a:r>
              <a:rPr lang="zh-CN" altLang="en-US" dirty="0"/>
              <a:t>（</a:t>
            </a:r>
            <a:r>
              <a:rPr lang="en-US" altLang="zh-CN" dirty="0"/>
              <a:t>Mac</a:t>
            </a:r>
            <a:r>
              <a:rPr lang="zh-CN" altLang="en-US" dirty="0"/>
              <a:t>系统下可以用</a:t>
            </a:r>
            <a:r>
              <a:rPr lang="en-US" altLang="zh-CN" dirty="0"/>
              <a:t>VMWare Fusion</a:t>
            </a:r>
            <a:r>
              <a:rPr lang="zh-CN" altLang="en-US" dirty="0"/>
              <a:t>）或</a:t>
            </a:r>
            <a:r>
              <a:rPr lang="en-US" altLang="zh-CN" dirty="0" err="1"/>
              <a:t>Virtural</a:t>
            </a:r>
            <a:r>
              <a:rPr lang="en-US" altLang="zh-CN" dirty="0"/>
              <a:t> Box</a:t>
            </a:r>
            <a:r>
              <a:rPr lang="zh-CN" altLang="en-US" dirty="0"/>
              <a:t>（</a:t>
            </a:r>
            <a:r>
              <a:rPr lang="en-US" altLang="zh-CN" dirty="0"/>
              <a:t>Windows</a:t>
            </a:r>
            <a:r>
              <a:rPr lang="zh-CN" altLang="en-US" dirty="0"/>
              <a:t>和</a:t>
            </a:r>
            <a:r>
              <a:rPr lang="en-US" altLang="zh-CN" dirty="0"/>
              <a:t>MAC</a:t>
            </a:r>
            <a:r>
              <a:rPr lang="zh-CN" altLang="en-US" dirty="0"/>
              <a:t>系统都可用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VMWare </a:t>
            </a:r>
            <a:r>
              <a:rPr lang="en-US" altLang="zh-CN" dirty="0"/>
              <a:t>Player</a:t>
            </a:r>
            <a:r>
              <a:rPr lang="zh-CN" altLang="en-US" dirty="0"/>
              <a:t>下载地址：</a:t>
            </a:r>
            <a:r>
              <a:rPr lang="en-US" altLang="zh-CN" dirty="0">
                <a:solidFill>
                  <a:srgbClr val="FFFF00"/>
                </a:solidFill>
                <a:hlinkClick r:id="rId2"/>
              </a:rPr>
              <a:t>https://</a:t>
            </a:r>
            <a:r>
              <a:rPr lang="en-US" altLang="zh-CN" dirty="0" smtClean="0">
                <a:solidFill>
                  <a:srgbClr val="FFFF00"/>
                </a:solidFill>
                <a:hlinkClick r:id="rId2"/>
              </a:rPr>
              <a:t>my.vmware.com/web/vmware/free#desktop_end_user_computing/vmware_workstation_player/12_0</a:t>
            </a:r>
            <a:endParaRPr lang="en-US" altLang="zh-CN" dirty="0">
              <a:solidFill>
                <a:srgbClr val="FFFF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err="1"/>
              <a:t>Virtural</a:t>
            </a:r>
            <a:r>
              <a:rPr lang="en-US" altLang="zh-CN" dirty="0"/>
              <a:t> Box</a:t>
            </a:r>
            <a:r>
              <a:rPr lang="zh-CN" altLang="en-US" dirty="0"/>
              <a:t>下载地址：</a:t>
            </a:r>
            <a:r>
              <a:rPr lang="en-US" altLang="zh-CN" dirty="0">
                <a:hlinkClick r:id="rId3"/>
              </a:rPr>
              <a:t>https://www.virtualbox.org/wiki/Downloads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VMWare Fusion</a:t>
            </a:r>
            <a:r>
              <a:rPr lang="zh-CN" altLang="en-US" dirty="0"/>
              <a:t>（不推荐）下载地址：</a:t>
            </a:r>
            <a:r>
              <a:rPr lang="en-US" altLang="zh-CN" dirty="0">
                <a:hlinkClick r:id="rId4"/>
              </a:rPr>
              <a:t>https://www.vmware.com/products/fusion.html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053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Numpy</a:t>
            </a:r>
            <a:r>
              <a:rPr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00291" cy="4351338"/>
          </a:xfrm>
        </p:spPr>
        <p:txBody>
          <a:bodyPr/>
          <a:lstStyle/>
          <a:p>
            <a:r>
              <a:rPr lang="zh-CN" altLang="en-US" dirty="0"/>
              <a:t>本章节将通过代码实践进行教学，代码请参阅</a:t>
            </a:r>
            <a:r>
              <a:rPr lang="en-US" altLang="zh-CN" dirty="0" err="1"/>
              <a:t>numpy</a:t>
            </a:r>
            <a:r>
              <a:rPr lang="zh-CN" altLang="en-US" dirty="0"/>
              <a:t>文件夹。</a:t>
            </a:r>
            <a:endParaRPr lang="en-US" altLang="zh-CN" dirty="0"/>
          </a:p>
          <a:p>
            <a:r>
              <a:rPr lang="zh-CN" altLang="en-US" dirty="0"/>
              <a:t>前件：基础</a:t>
            </a:r>
            <a:r>
              <a:rPr lang="en-US" altLang="zh-CN" dirty="0"/>
              <a:t>Python</a:t>
            </a:r>
            <a:r>
              <a:rPr lang="zh-CN" altLang="en-US" dirty="0"/>
              <a:t>知识，基础线性代数知识。</a:t>
            </a:r>
            <a:endParaRPr lang="en-US" altLang="zh-CN" dirty="0"/>
          </a:p>
          <a:p>
            <a:r>
              <a:rPr lang="zh-CN" altLang="en-US" dirty="0"/>
              <a:t>本章节将以以下路线进行：</a:t>
            </a:r>
            <a:endParaRPr lang="en-US" altLang="zh-CN" dirty="0"/>
          </a:p>
          <a:p>
            <a:pPr lvl="1"/>
            <a:r>
              <a:rPr lang="en-US" altLang="zh-CN" dirty="0" err="1"/>
              <a:t>Numpy</a:t>
            </a:r>
            <a:r>
              <a:rPr lang="zh-CN" altLang="en-US" dirty="0"/>
              <a:t>讲解</a:t>
            </a:r>
            <a:endParaRPr lang="en-US" altLang="zh-CN" dirty="0"/>
          </a:p>
          <a:p>
            <a:pPr lvl="1"/>
            <a:r>
              <a:rPr lang="en-US" altLang="zh-CN" dirty="0" err="1"/>
              <a:t>Numpy</a:t>
            </a:r>
            <a:r>
              <a:rPr lang="zh-CN" altLang="en-US" dirty="0"/>
              <a:t>教程（</a:t>
            </a:r>
            <a:r>
              <a:rPr lang="en-US" altLang="zh-CN" dirty="0" err="1"/>
              <a:t>IPython</a:t>
            </a:r>
            <a:r>
              <a:rPr lang="en-US" altLang="zh-CN" dirty="0"/>
              <a:t> Notebook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练习（</a:t>
            </a:r>
            <a:r>
              <a:rPr lang="en-US" altLang="zh-CN" dirty="0"/>
              <a:t>100-line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讲解练习</a:t>
            </a:r>
            <a:endParaRPr lang="en-US" altLang="zh-CN" dirty="0"/>
          </a:p>
          <a:p>
            <a:pPr lvl="1"/>
            <a:r>
              <a:rPr lang="zh-CN" altLang="en-US" dirty="0"/>
              <a:t>自测与复习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6172200" y="1825625"/>
            <a:ext cx="5181600" cy="46333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原则：重在实践，查阅文档！</a:t>
            </a:r>
            <a:endParaRPr lang="en-US" altLang="zh-CN" smtClean="0"/>
          </a:p>
          <a:p>
            <a:r>
              <a:rPr lang="zh-CN" altLang="en-US" smtClean="0"/>
              <a:t>意义：</a:t>
            </a:r>
            <a:r>
              <a:rPr lang="en-US" altLang="zh-CN" smtClean="0"/>
              <a:t>NumPy</a:t>
            </a:r>
            <a:r>
              <a:rPr lang="zh-CN" altLang="en-US" smtClean="0"/>
              <a:t>是</a:t>
            </a:r>
            <a:r>
              <a:rPr lang="en-US" altLang="zh-CN" smtClean="0"/>
              <a:t>Python</a:t>
            </a:r>
            <a:r>
              <a:rPr lang="zh-CN" altLang="en-US" smtClean="0"/>
              <a:t>下进行机器学习和深度学习编程的基石。</a:t>
            </a:r>
            <a:endParaRPr lang="en-US" altLang="zh-CN" smtClean="0"/>
          </a:p>
          <a:p>
            <a:r>
              <a:rPr lang="zh-CN" altLang="en-US" smtClean="0"/>
              <a:t>资源：</a:t>
            </a:r>
            <a:endParaRPr lang="en-US" altLang="zh-CN" smtClean="0"/>
          </a:p>
          <a:p>
            <a:pPr lvl="1"/>
            <a:r>
              <a:rPr lang="en-US" altLang="zh-CN" smtClean="0">
                <a:hlinkClick r:id="rId2"/>
              </a:rPr>
              <a:t>http://cs231n.github.io/python-numpy-tutorial/</a:t>
            </a:r>
          </a:p>
          <a:p>
            <a:pPr lvl="1"/>
            <a:r>
              <a:rPr lang="en-US" altLang="zh-CN" smtClean="0">
                <a:hlinkClick r:id="rId2"/>
              </a:rPr>
              <a:t>http://www.tuicool.com/articles/r2yyei</a:t>
            </a:r>
            <a:endParaRPr lang="en-US" altLang="zh-CN" smtClean="0"/>
          </a:p>
          <a:p>
            <a:pPr lvl="1"/>
            <a:r>
              <a:rPr lang="en-US" altLang="zh-CN" smtClean="0">
                <a:hlinkClick r:id="rId3"/>
              </a:rPr>
              <a:t>http://old.sebug.net/paper/books/scipydoc/numpy_intro.html#</a:t>
            </a:r>
            <a:endParaRPr lang="en-US" altLang="zh-CN" smtClean="0"/>
          </a:p>
          <a:p>
            <a:pPr lvl="1"/>
            <a:r>
              <a:rPr lang="en-US" altLang="zh-CN" smtClean="0">
                <a:hlinkClick r:id="rId4"/>
              </a:rPr>
              <a:t>https://github.com/rougier/numpy-tutorial</a:t>
            </a:r>
            <a:endParaRPr lang="en-US" altLang="zh-CN" smtClean="0"/>
          </a:p>
          <a:p>
            <a:pPr lvl="1"/>
            <a:endParaRPr lang="en-US" altLang="zh-CN" smtClean="0"/>
          </a:p>
          <a:p>
            <a:endParaRPr lang="en-US" altLang="zh-CN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3503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基本知识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11977"/>
            <a:ext cx="6729248" cy="396498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/>
              <a:t>NumPy</a:t>
            </a:r>
            <a:r>
              <a:rPr lang="zh-CN" altLang="en-US" dirty="0"/>
              <a:t>的主要对象</a:t>
            </a:r>
            <a:r>
              <a:rPr lang="zh-CN" altLang="en-US" dirty="0" smtClean="0"/>
              <a:t>是多</a:t>
            </a:r>
            <a:r>
              <a:rPr lang="zh-CN" altLang="en-US" dirty="0"/>
              <a:t>维数组。这是一个所有的元素都是一种类型、通过一</a:t>
            </a:r>
            <a:r>
              <a:rPr lang="zh-CN" altLang="en-US" dirty="0" smtClean="0"/>
              <a:t>个非负整数索引</a:t>
            </a:r>
            <a:r>
              <a:rPr lang="zh-CN" altLang="en-US" dirty="0"/>
              <a:t>的元素表格</a:t>
            </a:r>
            <a:r>
              <a:rPr lang="en-US" altLang="zh-CN" dirty="0"/>
              <a:t>(</a:t>
            </a:r>
            <a:r>
              <a:rPr lang="zh-CN" altLang="en-US" dirty="0"/>
              <a:t>通常是元素是数字</a:t>
            </a:r>
            <a:r>
              <a:rPr lang="en-US" altLang="zh-CN" dirty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err="1"/>
              <a:t>NumPy</a:t>
            </a:r>
            <a:r>
              <a:rPr lang="zh-CN" altLang="en-US" dirty="0"/>
              <a:t>中维度</a:t>
            </a:r>
            <a:r>
              <a:rPr lang="en-US" altLang="zh-CN" dirty="0"/>
              <a:t>(</a:t>
            </a:r>
            <a:r>
              <a:rPr lang="en-US" altLang="zh-CN" dirty="0" smtClean="0"/>
              <a:t>dimension)</a:t>
            </a:r>
            <a:r>
              <a:rPr lang="zh-CN" altLang="en-US" dirty="0" smtClean="0"/>
              <a:t>、行</a:t>
            </a:r>
            <a:r>
              <a:rPr lang="en-US" altLang="zh-CN" dirty="0" smtClean="0"/>
              <a:t>(row)</a:t>
            </a:r>
            <a:r>
              <a:rPr lang="zh-CN" altLang="en-US" dirty="0" smtClean="0"/>
              <a:t>和列</a:t>
            </a:r>
            <a:r>
              <a:rPr lang="en-US" altLang="zh-CN" dirty="0" smtClean="0"/>
              <a:t>(column)</a:t>
            </a:r>
            <a:r>
              <a:rPr lang="zh-CN" altLang="en-US" dirty="0" smtClean="0"/>
              <a:t>的概念极其重要。</a:t>
            </a:r>
            <a:endParaRPr lang="en-US" altLang="zh-CN" dirty="0" smtClean="0"/>
          </a:p>
          <a:p>
            <a:r>
              <a:rPr lang="zh-CN" altLang="en-US" dirty="0" smtClean="0"/>
              <a:t>一切的常用操作都是在多维数组上进行的，包括加减乘除、拼接、截取等等。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 smtClean="0"/>
              <a:t>Numpy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有很大的相似性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67448" y="2211977"/>
            <a:ext cx="3786352" cy="419753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[[</a:t>
            </a:r>
            <a:r>
              <a:rPr lang="en-US" altLang="zh-CN" dirty="0"/>
              <a:t>1, 2, 3</a:t>
            </a:r>
            <a:r>
              <a:rPr lang="en-US" altLang="zh-CN" dirty="0" smtClean="0"/>
              <a:t>]]</a:t>
            </a:r>
          </a:p>
          <a:p>
            <a:r>
              <a:rPr lang="zh-CN" altLang="en-US" dirty="0" smtClean="0"/>
              <a:t>一行，三列</a:t>
            </a:r>
            <a:endParaRPr lang="en-US" altLang="zh-CN" dirty="0" smtClean="0"/>
          </a:p>
          <a:p>
            <a:r>
              <a:rPr lang="en-US" altLang="zh-CN" dirty="0" smtClean="0"/>
              <a:t>(1,</a:t>
            </a:r>
            <a:r>
              <a:rPr lang="zh-CN" altLang="en-US" dirty="0" smtClean="0"/>
              <a:t> </a:t>
            </a:r>
            <a:r>
              <a:rPr lang="en-US" altLang="zh-CN" dirty="0" smtClean="0"/>
              <a:t>3)</a:t>
            </a:r>
          </a:p>
          <a:p>
            <a:r>
              <a:rPr lang="en-US" altLang="zh-CN" dirty="0" err="1" smtClean="0"/>
              <a:t>dtype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int</a:t>
            </a:r>
            <a:endParaRPr lang="en-US" altLang="zh-CN" dirty="0" smtClean="0"/>
          </a:p>
          <a:p>
            <a:endParaRPr lang="pt-BR" dirty="0" smtClean="0"/>
          </a:p>
          <a:p>
            <a:r>
              <a:rPr lang="pt-BR" dirty="0" smtClean="0"/>
              <a:t>[[ </a:t>
            </a:r>
            <a:r>
              <a:rPr lang="pt-BR" dirty="0"/>
              <a:t>1., 0., 0.], [ 0., 1., 2</a:t>
            </a:r>
            <a:r>
              <a:rPr lang="pt-BR" dirty="0" smtClean="0"/>
              <a:t>.]]</a:t>
            </a:r>
          </a:p>
          <a:p>
            <a:r>
              <a:rPr lang="zh-CN" altLang="en-US" dirty="0" smtClean="0"/>
              <a:t>二行，三列</a:t>
            </a:r>
            <a:endParaRPr lang="en-US" altLang="zh-CN" dirty="0" smtClean="0"/>
          </a:p>
          <a:p>
            <a:r>
              <a:rPr lang="en-US" altLang="zh-CN" dirty="0" smtClean="0"/>
              <a:t>(2,</a:t>
            </a:r>
            <a:r>
              <a:rPr lang="zh-CN" altLang="en-US" dirty="0" smtClean="0"/>
              <a:t> </a:t>
            </a:r>
            <a:r>
              <a:rPr lang="en-US" altLang="zh-CN" dirty="0" smtClean="0"/>
              <a:t>3)</a:t>
            </a:r>
          </a:p>
          <a:p>
            <a:r>
              <a:rPr lang="en-US" altLang="zh-CN" dirty="0" err="1"/>
              <a:t>d</a:t>
            </a:r>
            <a:r>
              <a:rPr lang="en-US" altLang="zh-CN" dirty="0" err="1" smtClean="0"/>
              <a:t>type</a:t>
            </a:r>
            <a:r>
              <a:rPr lang="en-US" altLang="zh-CN" dirty="0" smtClean="0"/>
              <a:t>=float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3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基本知识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写程序时应该注意：</a:t>
            </a:r>
            <a:endParaRPr lang="en-US" altLang="zh-CN" dirty="0" smtClean="0"/>
          </a:p>
          <a:p>
            <a:r>
              <a:rPr lang="zh-CN" altLang="en-US" dirty="0" smtClean="0"/>
              <a:t>为什么要关注</a:t>
            </a:r>
            <a:r>
              <a:rPr lang="en-US" altLang="zh-CN" dirty="0" smtClean="0"/>
              <a:t>shape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写程序时最关键的</a:t>
            </a:r>
            <a:r>
              <a:rPr lang="en-US" altLang="zh-CN" dirty="0" smtClean="0"/>
              <a:t>checkpoint</a:t>
            </a:r>
          </a:p>
          <a:p>
            <a:pPr lvl="1"/>
            <a:r>
              <a:rPr lang="en-US" altLang="zh-CN" dirty="0" smtClean="0"/>
              <a:t>80%</a:t>
            </a:r>
            <a:r>
              <a:rPr lang="zh-CN" altLang="en-US" dirty="0" smtClean="0"/>
              <a:t>的错误和维度相关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维度出错是最简单的错误</a:t>
            </a:r>
            <a:r>
              <a:rPr lang="zh-CN" altLang="en-US" dirty="0" smtClean="0">
                <a:sym typeface="Wingdings"/>
              </a:rPr>
              <a:t></a:t>
            </a:r>
            <a:endParaRPr lang="en-US" altLang="zh-CN" dirty="0" smtClean="0"/>
          </a:p>
          <a:p>
            <a:r>
              <a:rPr lang="zh-CN" altLang="en-US" dirty="0" smtClean="0"/>
              <a:t>为什么要关注</a:t>
            </a:r>
            <a:r>
              <a:rPr lang="en-US" altLang="zh-CN" dirty="0" err="1" smtClean="0"/>
              <a:t>dtype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数值稳定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程序中的严格对应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该是什么就是什么（强类型）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接下来，通过</a:t>
            </a:r>
            <a:r>
              <a:rPr lang="en-US" altLang="zh-CN" dirty="0" smtClean="0"/>
              <a:t>cs228-python-tutorial</a:t>
            </a:r>
            <a:r>
              <a:rPr lang="zh-CN" altLang="en-US" dirty="0" smtClean="0"/>
              <a:t>对于</a:t>
            </a:r>
            <a:r>
              <a:rPr lang="en-US" altLang="zh-CN" dirty="0" err="1" smtClean="0"/>
              <a:t>numpy</a:t>
            </a:r>
            <a:r>
              <a:rPr lang="zh-CN" altLang="en-US" dirty="0" smtClean="0"/>
              <a:t>有感性认识。</a:t>
            </a:r>
            <a:endParaRPr lang="en-US" altLang="zh-CN" dirty="0" smtClean="0"/>
          </a:p>
          <a:p>
            <a:r>
              <a:rPr lang="en-US" altLang="zh-CN" dirty="0" smtClean="0"/>
              <a:t>~/codes/day1/</a:t>
            </a:r>
            <a:r>
              <a:rPr lang="en-US" altLang="zh-CN" dirty="0" err="1" smtClean="0"/>
              <a:t>numpy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numpy-tutorial.ipynb</a:t>
            </a:r>
            <a:endParaRPr lang="en-US" altLang="zh-CN" dirty="0" smtClean="0"/>
          </a:p>
          <a:p>
            <a:r>
              <a:rPr lang="zh-CN" altLang="en-US" dirty="0" smtClean="0"/>
              <a:t>如果今天您可以把这些内容学会，那已经达到甚至超出了预期效果！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6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Numpy</a:t>
            </a:r>
            <a:r>
              <a:rPr lang="zh-CN" altLang="en-US" dirty="0" smtClean="0"/>
              <a:t>实践演示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打开</a:t>
            </a:r>
            <a:r>
              <a:rPr lang="en-US" altLang="zh-CN" dirty="0" err="1" smtClean="0"/>
              <a:t>Ipython</a:t>
            </a:r>
            <a:r>
              <a:rPr lang="en-US" altLang="zh-CN" dirty="0" smtClean="0"/>
              <a:t> Notebook</a:t>
            </a:r>
          </a:p>
          <a:p>
            <a:pPr lvl="1"/>
            <a:r>
              <a:rPr lang="en-US" altLang="zh-CN" dirty="0" err="1" smtClean="0"/>
              <a:t>jupyter</a:t>
            </a:r>
            <a:r>
              <a:rPr lang="en-US" altLang="zh-CN" dirty="0" smtClean="0"/>
              <a:t> notebook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58" y="1888237"/>
            <a:ext cx="7181491" cy="4464169"/>
          </a:xfrm>
        </p:spPr>
      </p:pic>
    </p:spTree>
    <p:extLst>
      <p:ext uri="{BB962C8B-B14F-4D97-AF65-F5344CB8AC3E}">
        <p14:creationId xmlns:p14="http://schemas.microsoft.com/office/powerpoint/2010/main" val="232362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练习与练习讲解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94" y="1498423"/>
            <a:ext cx="6901012" cy="50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自学与实践（</a:t>
            </a:r>
            <a:r>
              <a:rPr lang="en-US" altLang="zh-CN" dirty="0"/>
              <a:t>1</a:t>
            </a:r>
            <a:r>
              <a:rPr lang="en-US" altLang="zh-CN" dirty="0" smtClean="0"/>
              <a:t>0</a:t>
            </a:r>
            <a:r>
              <a:rPr lang="zh-CN" altLang="en-US" dirty="0" smtClean="0"/>
              <a:t>分钟）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72339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实现一个</a:t>
            </a:r>
            <a:r>
              <a:rPr lang="en-US" altLang="zh-CN" dirty="0" err="1" smtClean="0"/>
              <a:t>Softmax</a:t>
            </a:r>
            <a:r>
              <a:rPr lang="zh-CN" altLang="en-US" dirty="0" smtClean="0"/>
              <a:t>函数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 对于一个向量实现</a:t>
            </a:r>
            <a:r>
              <a:rPr lang="en-US" altLang="zh-CN" dirty="0" err="1" smtClean="0"/>
              <a:t>softmax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/>
              <a:t> </a:t>
            </a:r>
            <a:r>
              <a:rPr lang="zh-CN" altLang="en-US" dirty="0" smtClean="0"/>
              <a:t>对于一个矩阵从横向上实现</a:t>
            </a:r>
            <a:r>
              <a:rPr lang="en-US" altLang="zh-CN" dirty="0" err="1" smtClean="0"/>
              <a:t>softmax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3061" y="1825625"/>
            <a:ext cx="7023651" cy="4787210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输入：</a:t>
            </a:r>
            <a:r>
              <a:rPr lang="pt-BR" dirty="0" smtClean="0"/>
              <a:t>[3 </a:t>
            </a:r>
            <a:r>
              <a:rPr lang="pt-BR" dirty="0"/>
              <a:t>3 3 3</a:t>
            </a:r>
            <a:r>
              <a:rPr lang="pt-BR" dirty="0" smtClean="0"/>
              <a:t>]</a:t>
            </a:r>
          </a:p>
          <a:p>
            <a:r>
              <a:rPr lang="zh-CN" altLang="en-US" dirty="0" smtClean="0"/>
              <a:t>输出：</a:t>
            </a:r>
            <a:r>
              <a:rPr lang="de-DE" altLang="zh-CN" dirty="0"/>
              <a:t> [  2.50000000e-01   2.50000000e-01   2.50000000e-01   2.50000000e-01</a:t>
            </a:r>
            <a:r>
              <a:rPr lang="de-DE" altLang="zh-CN" dirty="0" smtClean="0"/>
              <a:t>]</a:t>
            </a:r>
          </a:p>
          <a:p>
            <a:endParaRPr lang="de-DE" dirty="0"/>
          </a:p>
          <a:p>
            <a:r>
              <a:rPr lang="zh-CN" altLang="en-US" dirty="0" smtClean="0"/>
              <a:t>输入：</a:t>
            </a:r>
            <a:r>
              <a:rPr lang="pt-BR" altLang="zh-CN" dirty="0"/>
              <a:t> [[1 2 8 9] [4 5 4 5] [3 3 3 3</a:t>
            </a:r>
            <a:r>
              <a:rPr lang="pt-BR" altLang="zh-CN" dirty="0" smtClean="0"/>
              <a:t>]]</a:t>
            </a:r>
          </a:p>
          <a:p>
            <a:r>
              <a:rPr lang="zh-CN" altLang="en-US" dirty="0" smtClean="0"/>
              <a:t>输出：</a:t>
            </a:r>
            <a:r>
              <a:rPr lang="de-DE" altLang="zh-CN" dirty="0"/>
              <a:t> [[  2.45019403e-04   6.66031791e-04   2.68696402e-01   7.30392547e-01] [  1.34470711e-01   3.65529289e-01   1.34470711e-01   3.65529289e-01] [  2.50000000e-01   2.50000000e-01   2.50000000e-01   2.50000000e-01]]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161253" y="2416848"/>
                <a:ext cx="3326232" cy="670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𝒔𝒐𝒇𝒕𝒎𝒂𝒙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d>
                        <m:dPr>
                          <m:ctrlPr>
                            <a:rPr lang="en-US" altLang="zh-CN" sz="2000" b="1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000" b="1" i="0" smtClean="0">
                              <a:latin typeface="Cambria Math" panose="02040503050406030204" pitchFamily="18" charset="0"/>
                            </a:rPr>
                            <m:t>𝐞𝐱𝐩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CN" sz="2000" b="1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/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CN" sz="2000" b="1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253" y="2416848"/>
                <a:ext cx="3326232" cy="6709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80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自我实践</a:t>
            </a:r>
            <a:r>
              <a:rPr lang="en-US" altLang="zh-CN" dirty="0" smtClean="0"/>
              <a:t>-</a:t>
            </a:r>
            <a:r>
              <a:rPr lang="zh-CN" altLang="en-US" dirty="0" smtClean="0"/>
              <a:t>参考</a:t>
            </a:r>
            <a:r>
              <a:rPr lang="zh-CN" altLang="en-US" dirty="0"/>
              <a:t>答案（发布版删除）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26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517" y="2811377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机器学习实践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zh-CN" altLang="en-US" dirty="0" smtClean="0"/>
              <a:t>典型分类模型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92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个例子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307623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女孩决定是否见一个约会对象的</a:t>
            </a:r>
            <a:r>
              <a:rPr lang="zh-CN" altLang="en-US" dirty="0" smtClean="0"/>
              <a:t>策略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绿色</a:t>
            </a:r>
            <a:r>
              <a:rPr lang="zh-CN" altLang="en-US" dirty="0"/>
              <a:t>节点表示判断</a:t>
            </a:r>
            <a:r>
              <a:rPr lang="zh-CN" altLang="en-US" dirty="0" smtClean="0"/>
              <a:t>条件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橙色</a:t>
            </a:r>
            <a:r>
              <a:rPr lang="zh-CN" altLang="en-US" dirty="0"/>
              <a:t>节点表示决策</a:t>
            </a:r>
            <a:r>
              <a:rPr lang="zh-CN" altLang="en-US" dirty="0" smtClean="0"/>
              <a:t>结果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箭头</a:t>
            </a:r>
            <a:r>
              <a:rPr lang="zh-CN" altLang="en-US" dirty="0"/>
              <a:t>表示在一个判断条件在不同情况下的决策</a:t>
            </a:r>
            <a:r>
              <a:rPr lang="zh-CN" altLang="en-US" dirty="0" smtClean="0"/>
              <a:t>路径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图</a:t>
            </a:r>
            <a:r>
              <a:rPr lang="zh-CN" altLang="en-US" dirty="0"/>
              <a:t>中红色箭头表示</a:t>
            </a:r>
            <a:r>
              <a:rPr lang="zh-CN" altLang="en-US" dirty="0" smtClean="0"/>
              <a:t>了女孩对于某个具体“对象”的决策过程</a:t>
            </a:r>
            <a:endParaRPr lang="zh-CN" altLang="en-US" dirty="0"/>
          </a:p>
        </p:txBody>
      </p:sp>
      <p:pic>
        <p:nvPicPr>
          <p:cNvPr id="2050" name="Picture 2" descr="http://images.cnblogs.com/cnblogs_com/leoo2sk/WindowsLiveWriter/34d255f282ae_B984/1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64" y="1456293"/>
            <a:ext cx="5474151" cy="490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17734" y="6366741"/>
            <a:ext cx="9323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http://www.cnblogs.com/leoo2sk/archive/2010/09/19/decision-tree.html</a:t>
            </a:r>
          </a:p>
        </p:txBody>
      </p:sp>
    </p:spTree>
    <p:extLst>
      <p:ext uri="{BB962C8B-B14F-4D97-AF65-F5344CB8AC3E}">
        <p14:creationId xmlns:p14="http://schemas.microsoft.com/office/powerpoint/2010/main" val="46142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典型分类模型：决策树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6098931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zh-CN" altLang="en-US" dirty="0" smtClean="0"/>
              <a:t>决策树是基于树结构进行决策的，与人类在面对决策问题的解决思路类似。</a:t>
            </a:r>
            <a:endParaRPr lang="en-US" altLang="zh-CN" dirty="0" smtClean="0"/>
          </a:p>
          <a:p>
            <a:pPr lvl="1" algn="just"/>
            <a:r>
              <a:rPr lang="zh-CN" altLang="en-US" dirty="0"/>
              <a:t>决策树（</a:t>
            </a:r>
            <a:r>
              <a:rPr lang="en-US" altLang="zh-CN" dirty="0"/>
              <a:t>decision tree</a:t>
            </a:r>
            <a:r>
              <a:rPr lang="zh-CN" altLang="en-US" dirty="0"/>
              <a:t>）是一个树结构（可以是二叉树或非二叉树）。其每个非叶节点表示一个特征属性上的测试，每个分支代表这个特征属性在某个值域上的输出，而每个叶节点存放一个类别。使用决策树进行决策的过程就是从根节点开始，测试待分类项中相应的特征属性，并按照其值选择输出分支，直到到达叶子节点，将叶子节点存放的类别作为决策结果。</a:t>
            </a:r>
            <a:endParaRPr lang="en-US" altLang="zh-CN" dirty="0" smtClean="0"/>
          </a:p>
          <a:p>
            <a:pPr algn="just"/>
            <a:endParaRPr lang="en-US" altLang="zh-CN" dirty="0" smtClean="0"/>
          </a:p>
          <a:p>
            <a:pPr algn="just"/>
            <a:r>
              <a:rPr lang="zh-CN" altLang="en-US" dirty="0" smtClean="0"/>
              <a:t>右侧的例子是用于</a:t>
            </a:r>
            <a:r>
              <a:rPr lang="zh-CN" altLang="en-US" dirty="0"/>
              <a:t>预测不同的天气条件下比赛是否能如期举行。</a:t>
            </a:r>
          </a:p>
        </p:txBody>
      </p:sp>
      <p:pic>
        <p:nvPicPr>
          <p:cNvPr id="1026" name="Picture 2" descr="http://img.my.csdn.net/uploads/201106/8/0_1307492620pP1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131" y="2143003"/>
            <a:ext cx="5107483" cy="325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04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1415</TotalTime>
  <Words>7443</Words>
  <Application>Microsoft Macintosh PowerPoint</Application>
  <PresentationFormat>宽屏</PresentationFormat>
  <Paragraphs>1348</Paragraphs>
  <Slides>115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29" baseType="lpstr">
      <vt:lpstr>Calibri</vt:lpstr>
      <vt:lpstr>Calibri Light</vt:lpstr>
      <vt:lpstr>Cambria Math</vt:lpstr>
      <vt:lpstr>Consolas</vt:lpstr>
      <vt:lpstr>Mangal</vt:lpstr>
      <vt:lpstr>Open Sans</vt:lpstr>
      <vt:lpstr>Wingdings</vt:lpstr>
      <vt:lpstr>等线</vt:lpstr>
      <vt:lpstr>等线 Light</vt:lpstr>
      <vt:lpstr>微软雅黑</vt:lpstr>
      <vt:lpstr>新細明體</vt:lpstr>
      <vt:lpstr>游ゴシック</vt:lpstr>
      <vt:lpstr>Arial</vt:lpstr>
      <vt:lpstr>Office Theme</vt:lpstr>
      <vt:lpstr>机器学习&amp;深度学习实践</vt:lpstr>
      <vt:lpstr>声明与致谢 Acknowledgments</vt:lpstr>
      <vt:lpstr>声明与致谢 Acknowledgments</vt:lpstr>
      <vt:lpstr>目录 Content</vt:lpstr>
      <vt:lpstr>第一天实践数据和代码</vt:lpstr>
      <vt:lpstr>实践环境配置与演示</vt:lpstr>
      <vt:lpstr>实践（开发）环境说明（1）</vt:lpstr>
      <vt:lpstr>实践（开发）环境说明（2）</vt:lpstr>
      <vt:lpstr>虚拟机系统配置</vt:lpstr>
      <vt:lpstr>虚拟机资源要求</vt:lpstr>
      <vt:lpstr>虚拟机镜像文件</vt:lpstr>
      <vt:lpstr>安装虚拟机与载入映像</vt:lpstr>
      <vt:lpstr>安装虚拟机与载入映像</vt:lpstr>
      <vt:lpstr>虚拟机镜像</vt:lpstr>
      <vt:lpstr>安装与配置</vt:lpstr>
      <vt:lpstr>本机安装</vt:lpstr>
      <vt:lpstr>本机安装</vt:lpstr>
      <vt:lpstr>配置与运行</vt:lpstr>
      <vt:lpstr>配置与运行</vt:lpstr>
      <vt:lpstr>配置与运行：pyenv</vt:lpstr>
      <vt:lpstr>配置与运行：pyenv</vt:lpstr>
      <vt:lpstr>配置与运行</vt:lpstr>
      <vt:lpstr>可能用到的网站</vt:lpstr>
      <vt:lpstr>实践开发环境</vt:lpstr>
      <vt:lpstr>实践练习 （10分钟）</vt:lpstr>
      <vt:lpstr>Linux基本操作</vt:lpstr>
      <vt:lpstr>Linux</vt:lpstr>
      <vt:lpstr>文件/目录管理</vt:lpstr>
      <vt:lpstr>文本编辑</vt:lpstr>
      <vt:lpstr>其他常用命令</vt:lpstr>
      <vt:lpstr>实践练习 （10分钟）</vt:lpstr>
      <vt:lpstr>机器学习工具介绍</vt:lpstr>
      <vt:lpstr>WEKA简介</vt:lpstr>
      <vt:lpstr>WEKA简介</vt:lpstr>
      <vt:lpstr>WEKA简介</vt:lpstr>
      <vt:lpstr>一个简单的示例</vt:lpstr>
      <vt:lpstr>数据格式</vt:lpstr>
      <vt:lpstr>数据格式</vt:lpstr>
      <vt:lpstr>数据格式</vt:lpstr>
      <vt:lpstr>数据格式：数据类型</vt:lpstr>
      <vt:lpstr>数据查看器（Viewer）</vt:lpstr>
      <vt:lpstr>数据准备</vt:lpstr>
      <vt:lpstr>WEKA：Explorer界面</vt:lpstr>
      <vt:lpstr>WEKA：Explorer界面</vt:lpstr>
      <vt:lpstr>离散化</vt:lpstr>
      <vt:lpstr>分类预测</vt:lpstr>
      <vt:lpstr>分类算法</vt:lpstr>
      <vt:lpstr>分类算法</vt:lpstr>
      <vt:lpstr>选择模型评估方法</vt:lpstr>
      <vt:lpstr>文字结果分析</vt:lpstr>
      <vt:lpstr>实验设置</vt:lpstr>
      <vt:lpstr>UCI数据集</vt:lpstr>
      <vt:lpstr>Python编程实践工具演示 </vt:lpstr>
      <vt:lpstr>第一个Python程序</vt:lpstr>
      <vt:lpstr>输出</vt:lpstr>
      <vt:lpstr>IPython Notebook</vt:lpstr>
      <vt:lpstr>Python IDE: PyCharm</vt:lpstr>
      <vt:lpstr>工具及其使用演示</vt:lpstr>
      <vt:lpstr>Python入门</vt:lpstr>
      <vt:lpstr>Python新手入门</vt:lpstr>
      <vt:lpstr>缩进</vt:lpstr>
      <vt:lpstr>缩进</vt:lpstr>
      <vt:lpstr>数据类型和变量</vt:lpstr>
      <vt:lpstr>数字类型</vt:lpstr>
      <vt:lpstr>字符串</vt:lpstr>
      <vt:lpstr>list</vt:lpstr>
      <vt:lpstr>list</vt:lpstr>
      <vt:lpstr>List cheatsheet</vt:lpstr>
      <vt:lpstr>List小练习</vt:lpstr>
      <vt:lpstr>tuple</vt:lpstr>
      <vt:lpstr>Tuple小练习</vt:lpstr>
      <vt:lpstr>dict</vt:lpstr>
      <vt:lpstr>dict</vt:lpstr>
      <vt:lpstr>Dict小结</vt:lpstr>
      <vt:lpstr>条件判断和循环</vt:lpstr>
      <vt:lpstr>条件判断和循环</vt:lpstr>
      <vt:lpstr>循环 小结</vt:lpstr>
      <vt:lpstr>函数</vt:lpstr>
      <vt:lpstr>匿名函数</vt:lpstr>
      <vt:lpstr>异常处理</vt:lpstr>
      <vt:lpstr>更多的例子</vt:lpstr>
      <vt:lpstr>更多的例子</vt:lpstr>
      <vt:lpstr>随机数</vt:lpstr>
      <vt:lpstr>自学与实践（课后实践）</vt:lpstr>
      <vt:lpstr>自学与实践（课后实践）</vt:lpstr>
      <vt:lpstr>Python小练习（10分钟）</vt:lpstr>
      <vt:lpstr>Python小练习参考答案（发布版删除）</vt:lpstr>
      <vt:lpstr>Python小练习参考答案（发布版删除）</vt:lpstr>
      <vt:lpstr>Numpy入门</vt:lpstr>
      <vt:lpstr>Numpy简介</vt:lpstr>
      <vt:lpstr>基本知识</vt:lpstr>
      <vt:lpstr>基本知识</vt:lpstr>
      <vt:lpstr>Numpy实践演示</vt:lpstr>
      <vt:lpstr>练习与练习讲解</vt:lpstr>
      <vt:lpstr>自学与实践（10分钟）</vt:lpstr>
      <vt:lpstr>自我实践-参考答案（发布版删除）</vt:lpstr>
      <vt:lpstr>机器学习实践  典型分类模型</vt:lpstr>
      <vt:lpstr>一个例子</vt:lpstr>
      <vt:lpstr>典型分类模型：决策树</vt:lpstr>
      <vt:lpstr>决策树学习</vt:lpstr>
      <vt:lpstr>决策树学习：如何选择决策属性</vt:lpstr>
      <vt:lpstr>决策树学习：如何构建决策树</vt:lpstr>
      <vt:lpstr>决策树学习：如何构建决策树</vt:lpstr>
      <vt:lpstr>决策树学习：如何利用决策树</vt:lpstr>
      <vt:lpstr>完整示例程序及其讲解</vt:lpstr>
      <vt:lpstr>其他实践问题</vt:lpstr>
      <vt:lpstr>典型分类模型：朴素贝叶斯</vt:lpstr>
      <vt:lpstr>典型分类模型：朴素贝叶斯</vt:lpstr>
      <vt:lpstr>朴素贝叶斯实例</vt:lpstr>
      <vt:lpstr>朴素贝叶斯实例，文本分类</vt:lpstr>
      <vt:lpstr>朴素贝叶斯实例，训练</vt:lpstr>
      <vt:lpstr>朴素贝叶斯实例，测试</vt:lpstr>
      <vt:lpstr>完整示例程序及其讲解</vt:lpstr>
      <vt:lpstr>其他实践问题</vt:lpstr>
      <vt:lpstr>谢谢！  QA!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shizhu he</dc:creator>
  <cp:lastModifiedBy>Microsoft Office 用户</cp:lastModifiedBy>
  <cp:revision>96</cp:revision>
  <dcterms:created xsi:type="dcterms:W3CDTF">2017-09-06T08:16:30Z</dcterms:created>
  <dcterms:modified xsi:type="dcterms:W3CDTF">2017-09-09T05:40:08Z</dcterms:modified>
</cp:coreProperties>
</file>